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3"/>
  </p:sldMasterIdLst>
  <p:notesMasterIdLst>
    <p:notesMasterId r:id="rId25"/>
  </p:notesMasterIdLst>
  <p:sldIdLst>
    <p:sldId id="256" r:id="rId4"/>
    <p:sldId id="277" r:id="rId5"/>
    <p:sldId id="260" r:id="rId6"/>
    <p:sldId id="261" r:id="rId7"/>
    <p:sldId id="262" r:id="rId8"/>
    <p:sldId id="263" r:id="rId9"/>
    <p:sldId id="264" r:id="rId10"/>
    <p:sldId id="265" r:id="rId11"/>
    <p:sldId id="278" r:id="rId12"/>
    <p:sldId id="266" r:id="rId13"/>
    <p:sldId id="267" r:id="rId14"/>
    <p:sldId id="268" r:id="rId15"/>
    <p:sldId id="269" r:id="rId16"/>
    <p:sldId id="270" r:id="rId17"/>
    <p:sldId id="271" r:id="rId18"/>
    <p:sldId id="272" r:id="rId19"/>
    <p:sldId id="273" r:id="rId20"/>
    <p:sldId id="274" r:id="rId21"/>
    <p:sldId id="275" r:id="rId22"/>
    <p:sldId id="276" r:id="rId23"/>
    <p:sldId id="258" r:id="rId24"/>
  </p:sldIdLst>
  <p:sldSz cx="9144000" cy="6858000" type="screen4x3"/>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63E54C-3085-4C08-BE49-F365E8479244}" v="1" dt="2023-09-29T16:32:26.3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828" autoAdjust="0"/>
    <p:restoredTop sz="83953" autoAdjust="0"/>
  </p:normalViewPr>
  <p:slideViewPr>
    <p:cSldViewPr snapToGrid="0" showGuides="1">
      <p:cViewPr varScale="1">
        <p:scale>
          <a:sx n="95" d="100"/>
          <a:sy n="95" d="100"/>
        </p:scale>
        <p:origin x="166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Jenkin (she/her)" userId="8acd8324-88f9-4177-8fce-e60f4fd0825c" providerId="ADAL" clId="{D163E54C-3085-4C08-BE49-F365E8479244}"/>
    <pc:docChg chg="modSld">
      <pc:chgData name="Alex Jenkin (she/her)" userId="8acd8324-88f9-4177-8fce-e60f4fd0825c" providerId="ADAL" clId="{D163E54C-3085-4C08-BE49-F365E8479244}" dt="2023-09-29T16:32:06.968" v="1" actId="20577"/>
      <pc:docMkLst>
        <pc:docMk/>
      </pc:docMkLst>
      <pc:sldChg chg="modNotesTx">
        <pc:chgData name="Alex Jenkin (she/her)" userId="8acd8324-88f9-4177-8fce-e60f4fd0825c" providerId="ADAL" clId="{D163E54C-3085-4C08-BE49-F365E8479244}" dt="2023-09-29T16:32:06.968" v="1" actId="20577"/>
        <pc:sldMkLst>
          <pc:docMk/>
          <pc:sldMk cId="1499776346" sldId="271"/>
        </pc:sldMkLst>
      </pc:sldChg>
    </pc:docChg>
  </pc:docChgLst>
  <pc:docChgLst>
    <pc:chgData name="Alex Jenkin (she/her)" userId="8acd8324-88f9-4177-8fce-e60f4fd0825c" providerId="ADAL" clId="{66C0267F-8EFF-42CA-8997-277986956FB6}"/>
    <pc:docChg chg="undo custSel modSld">
      <pc:chgData name="Alex Jenkin (she/her)" userId="8acd8324-88f9-4177-8fce-e60f4fd0825c" providerId="ADAL" clId="{66C0267F-8EFF-42CA-8997-277986956FB6}" dt="2023-04-17T12:33:05.290" v="91" actId="20577"/>
      <pc:docMkLst>
        <pc:docMk/>
      </pc:docMkLst>
      <pc:sldChg chg="modNotesTx">
        <pc:chgData name="Alex Jenkin (she/her)" userId="8acd8324-88f9-4177-8fce-e60f4fd0825c" providerId="ADAL" clId="{66C0267F-8EFF-42CA-8997-277986956FB6}" dt="2023-04-17T12:33:05.290" v="91" actId="20577"/>
        <pc:sldMkLst>
          <pc:docMk/>
          <pc:sldMk cId="1831787344" sldId="256"/>
        </pc:sldMkLst>
      </pc:sldChg>
      <pc:sldChg chg="modNotesTx">
        <pc:chgData name="Alex Jenkin (she/her)" userId="8acd8324-88f9-4177-8fce-e60f4fd0825c" providerId="ADAL" clId="{66C0267F-8EFF-42CA-8997-277986956FB6}" dt="2023-04-17T12:20:21.756" v="1" actId="20577"/>
        <pc:sldMkLst>
          <pc:docMk/>
          <pc:sldMk cId="550280093" sldId="263"/>
        </pc:sldMkLst>
      </pc:sldChg>
      <pc:sldChg chg="modNotesTx">
        <pc:chgData name="Alex Jenkin (she/her)" userId="8acd8324-88f9-4177-8fce-e60f4fd0825c" providerId="ADAL" clId="{66C0267F-8EFF-42CA-8997-277986956FB6}" dt="2023-04-17T12:20:54.691" v="8" actId="20577"/>
        <pc:sldMkLst>
          <pc:docMk/>
          <pc:sldMk cId="4185697432" sldId="268"/>
        </pc:sldMkLst>
      </pc:sldChg>
      <pc:sldChg chg="modNotesTx">
        <pc:chgData name="Alex Jenkin (she/her)" userId="8acd8324-88f9-4177-8fce-e60f4fd0825c" providerId="ADAL" clId="{66C0267F-8EFF-42CA-8997-277986956FB6}" dt="2023-04-17T12:21:19.321" v="9" actId="20577"/>
        <pc:sldMkLst>
          <pc:docMk/>
          <pc:sldMk cId="1842158701" sldId="269"/>
        </pc:sldMkLst>
      </pc:sldChg>
      <pc:sldChg chg="modNotesTx">
        <pc:chgData name="Alex Jenkin (she/her)" userId="8acd8324-88f9-4177-8fce-e60f4fd0825c" providerId="ADAL" clId="{66C0267F-8EFF-42CA-8997-277986956FB6}" dt="2023-04-17T12:22:01.947" v="11" actId="20577"/>
        <pc:sldMkLst>
          <pc:docMk/>
          <pc:sldMk cId="824672461" sldId="270"/>
        </pc:sldMkLst>
      </pc:sldChg>
      <pc:sldChg chg="modNotesTx">
        <pc:chgData name="Alex Jenkin (she/her)" userId="8acd8324-88f9-4177-8fce-e60f4fd0825c" providerId="ADAL" clId="{66C0267F-8EFF-42CA-8997-277986956FB6}" dt="2023-04-17T12:22:14.782" v="12" actId="6549"/>
        <pc:sldMkLst>
          <pc:docMk/>
          <pc:sldMk cId="3449245743" sldId="275"/>
        </pc:sldMkLst>
      </pc:sldChg>
      <pc:sldChg chg="addSp delSp modSp mod modNotesTx">
        <pc:chgData name="Alex Jenkin (she/her)" userId="8acd8324-88f9-4177-8fce-e60f4fd0825c" providerId="ADAL" clId="{66C0267F-8EFF-42CA-8997-277986956FB6}" dt="2023-04-17T12:30:08.120" v="87" actId="962"/>
        <pc:sldMkLst>
          <pc:docMk/>
          <pc:sldMk cId="3676684811" sldId="276"/>
        </pc:sldMkLst>
        <pc:spChg chg="add del mod">
          <ac:chgData name="Alex Jenkin (she/her)" userId="8acd8324-88f9-4177-8fce-e60f4fd0825c" providerId="ADAL" clId="{66C0267F-8EFF-42CA-8997-277986956FB6}" dt="2023-04-17T12:29:54.648" v="82" actId="478"/>
          <ac:spMkLst>
            <pc:docMk/>
            <pc:sldMk cId="3676684811" sldId="276"/>
            <ac:spMk id="3" creationId="{AB9DE4C7-449A-D69A-BFDD-12EEEBB7C399}"/>
          </ac:spMkLst>
        </pc:spChg>
        <pc:spChg chg="add del mod">
          <ac:chgData name="Alex Jenkin (she/her)" userId="8acd8324-88f9-4177-8fce-e60f4fd0825c" providerId="ADAL" clId="{66C0267F-8EFF-42CA-8997-277986956FB6}" dt="2023-04-17T12:29:58.507" v="83" actId="478"/>
          <ac:spMkLst>
            <pc:docMk/>
            <pc:sldMk cId="3676684811" sldId="276"/>
            <ac:spMk id="6" creationId="{3B4FF6EE-A00F-6341-9A5B-59AF344BB0D6}"/>
          </ac:spMkLst>
        </pc:spChg>
        <pc:picChg chg="del mod">
          <ac:chgData name="Alex Jenkin (she/her)" userId="8acd8324-88f9-4177-8fce-e60f4fd0825c" providerId="ADAL" clId="{66C0267F-8EFF-42CA-8997-277986956FB6}" dt="2023-04-17T12:29:54.648" v="82" actId="478"/>
          <ac:picMkLst>
            <pc:docMk/>
            <pc:sldMk cId="3676684811" sldId="276"/>
            <ac:picMk id="7" creationId="{703FC433-ABC5-6DB2-1D5A-0D222B69E9F4}"/>
          </ac:picMkLst>
        </pc:picChg>
        <pc:picChg chg="add mod">
          <ac:chgData name="Alex Jenkin (she/her)" userId="8acd8324-88f9-4177-8fce-e60f4fd0825c" providerId="ADAL" clId="{66C0267F-8EFF-42CA-8997-277986956FB6}" dt="2023-04-17T12:30:08.120" v="87" actId="962"/>
          <ac:picMkLst>
            <pc:docMk/>
            <pc:sldMk cId="3676684811" sldId="276"/>
            <ac:picMk id="9" creationId="{1AE7827D-0C00-B052-F830-97438800DB7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F80D81-5D03-4E19-A650-D1CF683E33D0}" type="datetimeFigureOut">
              <a:rPr lang="en-GB" smtClean="0"/>
              <a:t>29/09/2023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4C59F-2CDB-405F-AF42-DF3A4B32C3B8}" type="slidenum">
              <a:rPr lang="en-GB" smtClean="0"/>
              <a:t>‹#›</a:t>
            </a:fld>
            <a:endParaRPr lang="en-GB"/>
          </a:p>
        </p:txBody>
      </p:sp>
    </p:spTree>
    <p:extLst>
      <p:ext uri="{BB962C8B-B14F-4D97-AF65-F5344CB8AC3E}">
        <p14:creationId xmlns:p14="http://schemas.microsoft.com/office/powerpoint/2010/main" val="2340035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Amazing Plants Poster</a:t>
            </a:r>
          </a:p>
          <a:p>
            <a:r>
              <a:rPr lang="en-GB" dirty="0"/>
              <a:t>www.saps.org.uk</a:t>
            </a:r>
          </a:p>
          <a:p>
            <a:r>
              <a:rPr lang="en-GB"/>
              <a:t>Resource</a:t>
            </a:r>
            <a:r>
              <a:rPr lang="en-GB" baseline="0"/>
              <a:t> 4845, version 1.1 </a:t>
            </a:r>
            <a:r>
              <a:rPr lang="en-GB" baseline="0" dirty="0"/>
              <a:t>(Released 2023)</a:t>
            </a:r>
            <a:endParaRPr lang="en-GB" dirty="0"/>
          </a:p>
          <a:p>
            <a:endParaRPr lang="en-GB" dirty="0"/>
          </a:p>
        </p:txBody>
      </p:sp>
      <p:sp>
        <p:nvSpPr>
          <p:cNvPr id="4" name="Slide Number Placeholder 3"/>
          <p:cNvSpPr>
            <a:spLocks noGrp="1"/>
          </p:cNvSpPr>
          <p:nvPr>
            <p:ph type="sldNum" sz="quarter" idx="10"/>
          </p:nvPr>
        </p:nvSpPr>
        <p:spPr/>
        <p:txBody>
          <a:bodyPr/>
          <a:lstStyle/>
          <a:p>
            <a:fld id="{6D64C59F-2CDB-405F-AF42-DF3A4B32C3B8}" type="slidenum">
              <a:rPr lang="en-GB" smtClean="0"/>
              <a:t>1</a:t>
            </a:fld>
            <a:endParaRPr lang="en-GB"/>
          </a:p>
        </p:txBody>
      </p:sp>
    </p:spTree>
    <p:extLst>
      <p:ext uri="{BB962C8B-B14F-4D97-AF65-F5344CB8AC3E}">
        <p14:creationId xmlns:p14="http://schemas.microsoft.com/office/powerpoint/2010/main" val="592599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https://commons.wikimedia.org/wiki/File:Seed_Bombs.jpg </a:t>
            </a:r>
          </a:p>
          <a:p>
            <a:endParaRPr lang="en-GB" b="1" dirty="0"/>
          </a:p>
          <a:p>
            <a:r>
              <a:rPr lang="en-GB" b="1" dirty="0"/>
              <a:t>Soil contaminated by explosives can be just that – explosive! As well as developing gene edited plants to break down the explosive residues, scientists had to develop seed bombs for dropping from helicopters and light aircraft, to plant the seeds safely. Ask students to suggest why this was necessary. What criteria might be used to measure the success of the project?</a:t>
            </a:r>
            <a:endParaRPr lang="en-GB" dirty="0"/>
          </a:p>
        </p:txBody>
      </p:sp>
      <p:sp>
        <p:nvSpPr>
          <p:cNvPr id="4" name="Slide Number Placeholder 3"/>
          <p:cNvSpPr>
            <a:spLocks noGrp="1"/>
          </p:cNvSpPr>
          <p:nvPr>
            <p:ph type="sldNum" sz="quarter" idx="5"/>
          </p:nvPr>
        </p:nvSpPr>
        <p:spPr/>
        <p:txBody>
          <a:bodyPr/>
          <a:lstStyle/>
          <a:p>
            <a:fld id="{2B429D17-BE67-426C-8431-ECD273172CD0}" type="slidenum">
              <a:rPr lang="en-GB" smtClean="0"/>
              <a:t>10</a:t>
            </a:fld>
            <a:endParaRPr lang="en-GB"/>
          </a:p>
        </p:txBody>
      </p:sp>
    </p:spTree>
    <p:extLst>
      <p:ext uri="{BB962C8B-B14F-4D97-AF65-F5344CB8AC3E}">
        <p14:creationId xmlns:p14="http://schemas.microsoft.com/office/powerpoint/2010/main" val="1624492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Broad leaved helleborine with wasp Credit Anthony Short. </a:t>
            </a:r>
            <a:r>
              <a:rPr lang="en-GB" b="1" dirty="0"/>
              <a:t> </a:t>
            </a:r>
          </a:p>
          <a:p>
            <a:endParaRPr lang="en-GB" b="1" dirty="0"/>
          </a:p>
          <a:p>
            <a:r>
              <a:rPr lang="en-GB" b="1" dirty="0"/>
              <a:t>Broad leaved helleborine orchids are a widespread species across Europe and Asia The flowers are not very brightly coloured or conspicuous but they have evolved a number of adaptations which make them irresistible to the wasps they rely on to pollinate them. Trick 1: the flowers release the scent made by plants such as cabbages when they are attacked by caterpillars. The wasps normally lay their eggs in these caterpillars, so they are attracted to the orchids by this deceptive scent.</a:t>
            </a:r>
            <a:endParaRPr lang="en-GB" dirty="0"/>
          </a:p>
          <a:p>
            <a:r>
              <a:rPr lang="en-GB" dirty="0"/>
              <a:t> </a:t>
            </a:r>
          </a:p>
        </p:txBody>
      </p:sp>
      <p:sp>
        <p:nvSpPr>
          <p:cNvPr id="4" name="Slide Number Placeholder 3"/>
          <p:cNvSpPr>
            <a:spLocks noGrp="1"/>
          </p:cNvSpPr>
          <p:nvPr>
            <p:ph type="sldNum" sz="quarter" idx="5"/>
          </p:nvPr>
        </p:nvSpPr>
        <p:spPr/>
        <p:txBody>
          <a:bodyPr/>
          <a:lstStyle/>
          <a:p>
            <a:fld id="{2B429D17-BE67-426C-8431-ECD273172CD0}" type="slidenum">
              <a:rPr lang="en-GB" smtClean="0"/>
              <a:t>11</a:t>
            </a:fld>
            <a:endParaRPr lang="en-GB"/>
          </a:p>
        </p:txBody>
      </p:sp>
    </p:spTree>
    <p:extLst>
      <p:ext uri="{BB962C8B-B14F-4D97-AF65-F5344CB8AC3E}">
        <p14:creationId xmlns:p14="http://schemas.microsoft.com/office/powerpoint/2010/main" val="32188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Broadleaved helleborine with pollinating wasp</a:t>
            </a:r>
            <a:r>
              <a:rPr lang="en-GB" i="0" dirty="0"/>
              <a:t>. Credit Anthony Short. </a:t>
            </a:r>
          </a:p>
          <a:p>
            <a:endParaRPr lang="en-GB" b="1" i="0" dirty="0"/>
          </a:p>
          <a:p>
            <a:r>
              <a:rPr lang="en-GB" b="1" i="0" dirty="0"/>
              <a:t>Trick 2: The broadleaved helleborine produces sugary nectar that ferments to form an alcoholic brew – spiked with opioids also made by the plant. Wasps, lured by the possibility of caterpillars to parasitise, are distracted by the sweet nectar and drink it. They rapidly become ‘drunk’, sluggish and uncoordinated. They stay on the flowers longer, increasing the chances of getting sticky, pollen filled pollinia stuck to their heads. And when they do, they lack the coordination to clean the pollinia off – instead flying off to another highly attractive helleborine flower which they pollinate as they seek more delicious nectar. This only works for a couple of wasp species – other insects are repelled by the spiked nectar. Ask students to consider the pros and cons of a very specific strategy like this for the plant.</a:t>
            </a:r>
            <a:endParaRPr lang="en-GB" i="0" dirty="0"/>
          </a:p>
        </p:txBody>
      </p:sp>
      <p:sp>
        <p:nvSpPr>
          <p:cNvPr id="4" name="Slide Number Placeholder 3"/>
          <p:cNvSpPr>
            <a:spLocks noGrp="1"/>
          </p:cNvSpPr>
          <p:nvPr>
            <p:ph type="sldNum" sz="quarter" idx="5"/>
          </p:nvPr>
        </p:nvSpPr>
        <p:spPr/>
        <p:txBody>
          <a:bodyPr/>
          <a:lstStyle/>
          <a:p>
            <a:fld id="{2B429D17-BE67-426C-8431-ECD273172CD0}" type="slidenum">
              <a:rPr lang="en-GB" smtClean="0"/>
              <a:t>12</a:t>
            </a:fld>
            <a:endParaRPr lang="en-GB"/>
          </a:p>
        </p:txBody>
      </p:sp>
    </p:spTree>
    <p:extLst>
      <p:ext uri="{BB962C8B-B14F-4D97-AF65-F5344CB8AC3E}">
        <p14:creationId xmlns:p14="http://schemas.microsoft.com/office/powerpoint/2010/main" val="1285478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Wasp with broad-leafed helleborine pollinia stuck to its head. Credit Anthony Short. </a:t>
            </a:r>
          </a:p>
          <a:p>
            <a:endParaRPr lang="en-GB" b="1" dirty="0"/>
          </a:p>
          <a:p>
            <a:r>
              <a:rPr lang="en-GB" b="1" dirty="0"/>
              <a:t>This wasp has pollinia stuck to its head – look carefully and you can see the individual pollen grains. Wasps are normally very clean – they remove anything that gets stuck to their body. Ask students to consider the interdependencies in this relationship, the examples of communication and the different adaptations in the two species involved.</a:t>
            </a:r>
            <a:endParaRPr lang="en-GB" dirty="0"/>
          </a:p>
        </p:txBody>
      </p:sp>
      <p:sp>
        <p:nvSpPr>
          <p:cNvPr id="4" name="Slide Number Placeholder 3"/>
          <p:cNvSpPr>
            <a:spLocks noGrp="1"/>
          </p:cNvSpPr>
          <p:nvPr>
            <p:ph type="sldNum" sz="quarter" idx="5"/>
          </p:nvPr>
        </p:nvSpPr>
        <p:spPr/>
        <p:txBody>
          <a:bodyPr/>
          <a:lstStyle/>
          <a:p>
            <a:fld id="{2B429D17-BE67-426C-8431-ECD273172CD0}" type="slidenum">
              <a:rPr lang="en-GB" smtClean="0"/>
              <a:t>13</a:t>
            </a:fld>
            <a:endParaRPr lang="en-GB"/>
          </a:p>
        </p:txBody>
      </p:sp>
    </p:spTree>
    <p:extLst>
      <p:ext uri="{BB962C8B-B14F-4D97-AF65-F5344CB8AC3E}">
        <p14:creationId xmlns:p14="http://schemas.microsoft.com/office/powerpoint/2010/main" val="3110167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Birmingham Institute of Forest Research (</a:t>
            </a:r>
            <a:r>
              <a:rPr lang="en-GB" b="0" i="0" dirty="0" err="1">
                <a:solidFill>
                  <a:srgbClr val="222222"/>
                </a:solidFill>
                <a:effectLst/>
                <a:latin typeface="Arial" panose="020B0604020202020204" pitchFamily="34" charset="0"/>
              </a:rPr>
              <a:t>BIFoR</a:t>
            </a:r>
            <a:r>
              <a:rPr lang="en-GB" b="0" i="0" dirty="0">
                <a:solidFill>
                  <a:srgbClr val="222222"/>
                </a:solidFill>
                <a:effectLst/>
                <a:latin typeface="Arial" panose="020B0604020202020204" pitchFamily="34" charset="0"/>
              </a:rPr>
              <a:t>)</a:t>
            </a:r>
            <a:r>
              <a:rPr lang="en-GB" dirty="0"/>
              <a:t>. </a:t>
            </a:r>
            <a:r>
              <a:rPr lang="en-GB" b="1" dirty="0"/>
              <a:t> </a:t>
            </a:r>
          </a:p>
          <a:p>
            <a:endParaRPr lang="en-GB" b="1" dirty="0"/>
          </a:p>
          <a:p>
            <a:r>
              <a:rPr lang="en-GB" b="1" dirty="0"/>
              <a:t>Quiz students on their knowledge of photosynthesis, and the importance of carbon dioxide in making carbohydrates. Discuss the known role of trees as carbon sinks and the rising levels of carbon dioxide in the atmosphere. Ask for ideas on the possible impacts of rising carbon dioxide levels on trees – then describe the studies being done at the Birmingham Institute of Forest Research. Here they have set up enormous arrays in mature woodland where they are investigating the effects of different levels of carbon dioxide in the atmosphere around the trees in real time at different times of year. Here the arrays are shown in summer when the trees are in full leaf.</a:t>
            </a:r>
            <a:endParaRPr lang="en-GB" dirty="0"/>
          </a:p>
        </p:txBody>
      </p:sp>
      <p:sp>
        <p:nvSpPr>
          <p:cNvPr id="4" name="Slide Number Placeholder 3"/>
          <p:cNvSpPr>
            <a:spLocks noGrp="1"/>
          </p:cNvSpPr>
          <p:nvPr>
            <p:ph type="sldNum" sz="quarter" idx="5"/>
          </p:nvPr>
        </p:nvSpPr>
        <p:spPr/>
        <p:txBody>
          <a:bodyPr/>
          <a:lstStyle/>
          <a:p>
            <a:fld id="{2B429D17-BE67-426C-8431-ECD273172CD0}" type="slidenum">
              <a:rPr lang="en-GB" smtClean="0"/>
              <a:t>14</a:t>
            </a:fld>
            <a:endParaRPr lang="en-GB"/>
          </a:p>
        </p:txBody>
      </p:sp>
    </p:spTree>
    <p:extLst>
      <p:ext uri="{BB962C8B-B14F-4D97-AF65-F5344CB8AC3E}">
        <p14:creationId xmlns:p14="http://schemas.microsoft.com/office/powerpoint/2010/main" val="4158377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BIFoR</a:t>
            </a:r>
            <a:r>
              <a:rPr lang="en-GB" dirty="0"/>
              <a:t> arrays in autumn Credit </a:t>
            </a:r>
            <a:r>
              <a:rPr lang="en-GB" b="0" i="0" dirty="0">
                <a:solidFill>
                  <a:srgbClr val="222222"/>
                </a:solidFill>
                <a:effectLst/>
                <a:latin typeface="Arial" panose="020B0604020202020204" pitchFamily="34" charset="0"/>
              </a:rPr>
              <a:t>Thomas Downes (</a:t>
            </a:r>
            <a:r>
              <a:rPr lang="en-GB" b="0" i="0" dirty="0" err="1">
                <a:solidFill>
                  <a:srgbClr val="222222"/>
                </a:solidFill>
                <a:effectLst/>
                <a:latin typeface="Arial" panose="020B0604020202020204" pitchFamily="34" charset="0"/>
              </a:rPr>
              <a:t>BIFoR</a:t>
            </a:r>
            <a:r>
              <a:rPr lang="en-GB" b="0" i="0" dirty="0">
                <a:solidFill>
                  <a:srgbClr val="222222"/>
                </a:solidFill>
                <a:effectLst/>
                <a:latin typeface="Arial" panose="020B0604020202020204" pitchFamily="34" charset="0"/>
              </a:rPr>
              <a:t>) .</a:t>
            </a:r>
            <a:r>
              <a:rPr lang="en-GB" b="1" i="0" dirty="0">
                <a:solidFill>
                  <a:srgbClr val="222222"/>
                </a:solidFill>
                <a:effectLst/>
                <a:latin typeface="Arial" panose="020B0604020202020204" pitchFamily="34" charset="0"/>
              </a:rPr>
              <a:t> </a:t>
            </a:r>
          </a:p>
          <a:p>
            <a:endParaRPr lang="en-GB" b="1" i="0" dirty="0">
              <a:solidFill>
                <a:srgbClr val="222222"/>
              </a:solidFill>
              <a:effectLst/>
              <a:latin typeface="Arial" panose="020B0604020202020204" pitchFamily="34" charset="0"/>
            </a:endParaRPr>
          </a:p>
          <a:p>
            <a:r>
              <a:rPr lang="en-GB" b="1" i="0" dirty="0">
                <a:solidFill>
                  <a:srgbClr val="222222"/>
                </a:solidFill>
                <a:effectLst/>
                <a:latin typeface="Arial" panose="020B0604020202020204" pitchFamily="34" charset="0"/>
              </a:rPr>
              <a:t>The </a:t>
            </a:r>
            <a:r>
              <a:rPr lang="en-GB" b="1" i="0" dirty="0" err="1">
                <a:solidFill>
                  <a:srgbClr val="222222"/>
                </a:solidFill>
                <a:effectLst/>
                <a:latin typeface="Arial" panose="020B0604020202020204" pitchFamily="34" charset="0"/>
              </a:rPr>
              <a:t>BIFoR</a:t>
            </a:r>
            <a:r>
              <a:rPr lang="en-GB" b="1" i="0" dirty="0">
                <a:solidFill>
                  <a:srgbClr val="222222"/>
                </a:solidFill>
                <a:effectLst/>
                <a:latin typeface="Arial" panose="020B0604020202020204" pitchFamily="34" charset="0"/>
              </a:rPr>
              <a:t> arrays in autumn – this images gives a good idea of the scale of the experiment! There are lots of resources on the </a:t>
            </a:r>
            <a:r>
              <a:rPr lang="en-GB" b="1" i="0" dirty="0" err="1">
                <a:solidFill>
                  <a:srgbClr val="222222"/>
                </a:solidFill>
                <a:effectLst/>
                <a:latin typeface="Arial" panose="020B0604020202020204" pitchFamily="34" charset="0"/>
              </a:rPr>
              <a:t>BIFoR</a:t>
            </a:r>
            <a:r>
              <a:rPr lang="en-GB" b="1" i="0" dirty="0">
                <a:solidFill>
                  <a:srgbClr val="222222"/>
                </a:solidFill>
                <a:effectLst/>
                <a:latin typeface="Arial" panose="020B0604020202020204" pitchFamily="34" charset="0"/>
              </a:rPr>
              <a:t> website and students can carry out their own investigations as part of a citizen science project. This makes a useful discussion point for students on the changes in trees in autumn and what happens as the leaves change colour and fall, for example. Students might have ideas on the affect raised carbon dioxide levels might have on the time trees hold on to their leaves etc.</a:t>
            </a:r>
            <a:endParaRPr lang="en-GB" dirty="0"/>
          </a:p>
        </p:txBody>
      </p:sp>
      <p:sp>
        <p:nvSpPr>
          <p:cNvPr id="4" name="Slide Number Placeholder 3"/>
          <p:cNvSpPr>
            <a:spLocks noGrp="1"/>
          </p:cNvSpPr>
          <p:nvPr>
            <p:ph type="sldNum" sz="quarter" idx="5"/>
          </p:nvPr>
        </p:nvSpPr>
        <p:spPr/>
        <p:txBody>
          <a:bodyPr/>
          <a:lstStyle/>
          <a:p>
            <a:fld id="{2B429D17-BE67-426C-8431-ECD273172CD0}" type="slidenum">
              <a:rPr lang="en-GB" smtClean="0"/>
              <a:t>15</a:t>
            </a:fld>
            <a:endParaRPr lang="en-GB"/>
          </a:p>
        </p:txBody>
      </p:sp>
    </p:spTree>
    <p:extLst>
      <p:ext uri="{BB962C8B-B14F-4D97-AF65-F5344CB8AC3E}">
        <p14:creationId xmlns:p14="http://schemas.microsoft.com/office/powerpoint/2010/main" val="4215472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A carbon dioxide array in winter. Credit Birmingham Institute of Forest Research (</a:t>
            </a:r>
            <a:r>
              <a:rPr lang="en-GB" b="0" i="0" dirty="0" err="1">
                <a:solidFill>
                  <a:srgbClr val="222222"/>
                </a:solidFill>
                <a:effectLst/>
                <a:latin typeface="Arial" panose="020B0604020202020204" pitchFamily="34" charset="0"/>
              </a:rPr>
              <a:t>BIFoR</a:t>
            </a:r>
            <a:r>
              <a:rPr lang="en-GB" b="0" i="0" dirty="0">
                <a:solidFill>
                  <a:srgbClr val="222222"/>
                </a:solidFill>
                <a:effectLst/>
                <a:latin typeface="Arial" panose="020B0604020202020204" pitchFamily="34" charset="0"/>
              </a:rPr>
              <a:t>)</a:t>
            </a:r>
            <a:r>
              <a:rPr lang="en-GB" dirty="0"/>
              <a:t>. </a:t>
            </a:r>
          </a:p>
          <a:p>
            <a:endParaRPr lang="en-GB" b="1" dirty="0"/>
          </a:p>
          <a:p>
            <a:r>
              <a:rPr lang="en-GB" b="1" dirty="0"/>
              <a:t>When the trees are bare in winter the structure of the research arrays that control the carbon dioxide levels around individual trees can be seen more clearly</a:t>
            </a:r>
            <a:endParaRPr lang="en-GB" dirty="0"/>
          </a:p>
        </p:txBody>
      </p:sp>
      <p:sp>
        <p:nvSpPr>
          <p:cNvPr id="4" name="Slide Number Placeholder 3"/>
          <p:cNvSpPr>
            <a:spLocks noGrp="1"/>
          </p:cNvSpPr>
          <p:nvPr>
            <p:ph type="sldNum" sz="quarter" idx="5"/>
          </p:nvPr>
        </p:nvSpPr>
        <p:spPr/>
        <p:txBody>
          <a:bodyPr/>
          <a:lstStyle/>
          <a:p>
            <a:fld id="{2B429D17-BE67-426C-8431-ECD273172CD0}" type="slidenum">
              <a:rPr lang="en-GB" smtClean="0"/>
              <a:t>16</a:t>
            </a:fld>
            <a:endParaRPr lang="en-GB"/>
          </a:p>
        </p:txBody>
      </p:sp>
    </p:spTree>
    <p:extLst>
      <p:ext uri="{BB962C8B-B14F-4D97-AF65-F5344CB8AC3E}">
        <p14:creationId xmlns:p14="http://schemas.microsoft.com/office/powerpoint/2010/main" val="4095011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Birmingham Institute of Forest Research (</a:t>
            </a:r>
            <a:r>
              <a:rPr lang="en-GB" b="0" i="0" dirty="0" err="1">
                <a:solidFill>
                  <a:srgbClr val="222222"/>
                </a:solidFill>
                <a:effectLst/>
                <a:latin typeface="Arial" panose="020B0604020202020204" pitchFamily="34" charset="0"/>
              </a:rPr>
              <a:t>BIFoR</a:t>
            </a:r>
            <a:r>
              <a:rPr lang="en-GB" b="0" i="0" dirty="0">
                <a:solidFill>
                  <a:srgbClr val="222222"/>
                </a:solidFill>
                <a:effectLst/>
                <a:latin typeface="Arial" panose="020B0604020202020204" pitchFamily="34" charset="0"/>
              </a:rPr>
              <a:t>)</a:t>
            </a:r>
            <a:r>
              <a:rPr lang="en-GB" dirty="0"/>
              <a:t>. </a:t>
            </a:r>
          </a:p>
          <a:p>
            <a:endParaRPr lang="en-GB" b="1" dirty="0"/>
          </a:p>
          <a:p>
            <a:r>
              <a:rPr lang="en-GB" b="1" dirty="0"/>
              <a:t>One key measure scientists are looking at is the effect of different atmospheric carbon dioxide levels on the circumference of trees. They measure this using apparatus called dendrometers – basically extendable metal bands around the trees. On the </a:t>
            </a:r>
            <a:r>
              <a:rPr lang="en-GB" b="1" dirty="0" err="1"/>
              <a:t>BIFoR</a:t>
            </a:r>
            <a:r>
              <a:rPr lang="en-GB" b="1" dirty="0"/>
              <a:t> website, there are instructions for students to make their own dendrometer and take part in some citizen science see https://canvas.bham.ac.uk/courses/52405/pages/bifor-in-a-box.</a:t>
            </a:r>
          </a:p>
        </p:txBody>
      </p:sp>
      <p:sp>
        <p:nvSpPr>
          <p:cNvPr id="4" name="Slide Number Placeholder 3"/>
          <p:cNvSpPr>
            <a:spLocks noGrp="1"/>
          </p:cNvSpPr>
          <p:nvPr>
            <p:ph type="sldNum" sz="quarter" idx="5"/>
          </p:nvPr>
        </p:nvSpPr>
        <p:spPr/>
        <p:txBody>
          <a:bodyPr/>
          <a:lstStyle/>
          <a:p>
            <a:fld id="{2B429D17-BE67-426C-8431-ECD273172CD0}" type="slidenum">
              <a:rPr lang="en-GB" smtClean="0"/>
              <a:t>17</a:t>
            </a:fld>
            <a:endParaRPr lang="en-GB"/>
          </a:p>
        </p:txBody>
      </p:sp>
    </p:spTree>
    <p:extLst>
      <p:ext uri="{BB962C8B-B14F-4D97-AF65-F5344CB8AC3E}">
        <p14:creationId xmlns:p14="http://schemas.microsoft.com/office/powerpoint/2010/main" val="1523043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Birmingham Institute of Forest Research (</a:t>
            </a:r>
            <a:r>
              <a:rPr lang="en-GB" b="0" i="0" dirty="0" err="1">
                <a:solidFill>
                  <a:srgbClr val="222222"/>
                </a:solidFill>
                <a:effectLst/>
                <a:latin typeface="Arial" panose="020B0604020202020204" pitchFamily="34" charset="0"/>
              </a:rPr>
              <a:t>BIFoR</a:t>
            </a:r>
            <a:r>
              <a:rPr lang="en-GB" b="0" i="0" dirty="0">
                <a:solidFill>
                  <a:srgbClr val="222222"/>
                </a:solidFill>
                <a:effectLst/>
                <a:latin typeface="Arial" panose="020B0604020202020204" pitchFamily="34" charset="0"/>
              </a:rPr>
              <a:t>)</a:t>
            </a:r>
            <a:r>
              <a:rPr lang="en-GB" dirty="0"/>
              <a:t>. </a:t>
            </a:r>
          </a:p>
          <a:p>
            <a:endParaRPr lang="en-GB" b="1" dirty="0"/>
          </a:p>
          <a:p>
            <a:r>
              <a:rPr lang="en-GB" b="1" dirty="0"/>
              <a:t>https://canvas.bham.ac.uk/courses/52405/pages/dendrometer-activity. One way of assessing the impact of varying carbon dioxide levels in the atmosphere is to measure the diameter of trees exposed to different carbon dioxide levels and see how much they expand. Other investigations include looking at the levels  of fungal attacks on the leaves of trees. Students predict the impacts they would expect with explanations of how these impacts might come about.</a:t>
            </a:r>
            <a:endParaRPr lang="en-GB" dirty="0"/>
          </a:p>
        </p:txBody>
      </p:sp>
      <p:sp>
        <p:nvSpPr>
          <p:cNvPr id="4" name="Slide Number Placeholder 3"/>
          <p:cNvSpPr>
            <a:spLocks noGrp="1"/>
          </p:cNvSpPr>
          <p:nvPr>
            <p:ph type="sldNum" sz="quarter" idx="5"/>
          </p:nvPr>
        </p:nvSpPr>
        <p:spPr/>
        <p:txBody>
          <a:bodyPr/>
          <a:lstStyle/>
          <a:p>
            <a:fld id="{2B429D17-BE67-426C-8431-ECD273172CD0}" type="slidenum">
              <a:rPr lang="en-GB" smtClean="0"/>
              <a:t>18</a:t>
            </a:fld>
            <a:endParaRPr lang="en-GB"/>
          </a:p>
        </p:txBody>
      </p:sp>
    </p:spTree>
    <p:extLst>
      <p:ext uri="{BB962C8B-B14F-4D97-AF65-F5344CB8AC3E}">
        <p14:creationId xmlns:p14="http://schemas.microsoft.com/office/powerpoint/2010/main" val="3892283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Birmingham Institute of Forest Research (</a:t>
            </a:r>
            <a:r>
              <a:rPr lang="en-GB" b="0" i="0" dirty="0" err="1">
                <a:solidFill>
                  <a:srgbClr val="222222"/>
                </a:solidFill>
                <a:effectLst/>
                <a:latin typeface="Arial" panose="020B0604020202020204" pitchFamily="34" charset="0"/>
              </a:rPr>
              <a:t>BIFoR</a:t>
            </a:r>
            <a:r>
              <a:rPr lang="en-GB" b="0" i="0" dirty="0">
                <a:solidFill>
                  <a:srgbClr val="222222"/>
                </a:solidFill>
                <a:effectLst/>
                <a:latin typeface="Arial" panose="020B0604020202020204" pitchFamily="34" charset="0"/>
              </a:rPr>
              <a:t>)</a:t>
            </a:r>
            <a:r>
              <a:rPr lang="en-GB" dirty="0"/>
              <a:t>. </a:t>
            </a:r>
          </a:p>
          <a:p>
            <a:endParaRPr lang="en-GB" b="1" dirty="0"/>
          </a:p>
          <a:p>
            <a:r>
              <a:rPr lang="en-GB" b="1" dirty="0"/>
              <a:t>Data from an oak tree exposed to different levels of carbon dioxide in the surrounding air – 550 parts per million compared to 450 parts per million. Students could use this data (or other data sets from the </a:t>
            </a:r>
            <a:r>
              <a:rPr lang="en-GB" b="1" dirty="0" err="1"/>
              <a:t>BIFoR</a:t>
            </a:r>
            <a:r>
              <a:rPr lang="en-GB" b="1" dirty="0"/>
              <a:t> site and resources) to represent graphically the impact of different carbon dioxide levels on the girth/circumference of an oak tree OR These data are displayed graphically on the next slide for students to discuss.</a:t>
            </a:r>
            <a:endParaRPr lang="en-GB" dirty="0"/>
          </a:p>
        </p:txBody>
      </p:sp>
      <p:sp>
        <p:nvSpPr>
          <p:cNvPr id="4" name="Slide Number Placeholder 3"/>
          <p:cNvSpPr>
            <a:spLocks noGrp="1"/>
          </p:cNvSpPr>
          <p:nvPr>
            <p:ph type="sldNum" sz="quarter" idx="5"/>
          </p:nvPr>
        </p:nvSpPr>
        <p:spPr/>
        <p:txBody>
          <a:bodyPr/>
          <a:lstStyle/>
          <a:p>
            <a:fld id="{2B429D17-BE67-426C-8431-ECD273172CD0}" type="slidenum">
              <a:rPr lang="en-GB" smtClean="0"/>
              <a:t>19</a:t>
            </a:fld>
            <a:endParaRPr lang="en-GB"/>
          </a:p>
        </p:txBody>
      </p:sp>
    </p:spTree>
    <p:extLst>
      <p:ext uri="{BB962C8B-B14F-4D97-AF65-F5344CB8AC3E}">
        <p14:creationId xmlns:p14="http://schemas.microsoft.com/office/powerpoint/2010/main" val="528880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SAPS Amazing Plants Poster</a:t>
            </a:r>
          </a:p>
        </p:txBody>
      </p:sp>
      <p:sp>
        <p:nvSpPr>
          <p:cNvPr id="4" name="Slide Number Placeholder 3"/>
          <p:cNvSpPr>
            <a:spLocks noGrp="1"/>
          </p:cNvSpPr>
          <p:nvPr>
            <p:ph type="sldNum" sz="quarter" idx="5"/>
          </p:nvPr>
        </p:nvSpPr>
        <p:spPr/>
        <p:txBody>
          <a:bodyPr/>
          <a:lstStyle/>
          <a:p>
            <a:fld id="{2B429D17-BE67-426C-8431-ECD273172CD0}" type="slidenum">
              <a:rPr lang="en-GB" smtClean="0"/>
              <a:t>2</a:t>
            </a:fld>
            <a:endParaRPr lang="en-GB"/>
          </a:p>
        </p:txBody>
      </p:sp>
    </p:spTree>
    <p:extLst>
      <p:ext uri="{BB962C8B-B14F-4D97-AF65-F5344CB8AC3E}">
        <p14:creationId xmlns:p14="http://schemas.microsoft.com/office/powerpoint/2010/main" val="3748611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Birmingham Institute of Forest Research (</a:t>
            </a:r>
            <a:r>
              <a:rPr lang="en-GB" b="0" i="0" dirty="0" err="1">
                <a:solidFill>
                  <a:srgbClr val="222222"/>
                </a:solidFill>
                <a:effectLst/>
                <a:latin typeface="Arial" panose="020B0604020202020204" pitchFamily="34" charset="0"/>
              </a:rPr>
              <a:t>BIFoR</a:t>
            </a:r>
            <a:r>
              <a:rPr lang="en-GB" b="0" i="0" dirty="0">
                <a:solidFill>
                  <a:srgbClr val="222222"/>
                </a:solidFill>
                <a:effectLst/>
                <a:latin typeface="Arial" panose="020B0604020202020204" pitchFamily="34" charset="0"/>
              </a:rPr>
              <a:t>)</a:t>
            </a:r>
            <a:r>
              <a:rPr lang="en-GB" dirty="0"/>
              <a:t>. </a:t>
            </a:r>
          </a:p>
          <a:p>
            <a:endParaRPr lang="en-GB" b="1" dirty="0"/>
          </a:p>
          <a:p>
            <a:r>
              <a:rPr lang="en-GB" b="1" dirty="0"/>
              <a:t>Graphical representation of the data from the previous slide shows the impact of higher carbon dioxide concentrations on the circumference of the tree trunk. Discuss with students possible reasons for these observed facts and also what this might mean for trees helping mitigate the impact of raising atmospheric carbon dioxide levels.</a:t>
            </a:r>
            <a:endParaRPr lang="en-GB" dirty="0"/>
          </a:p>
        </p:txBody>
      </p:sp>
      <p:sp>
        <p:nvSpPr>
          <p:cNvPr id="4" name="Slide Number Placeholder 3"/>
          <p:cNvSpPr>
            <a:spLocks noGrp="1"/>
          </p:cNvSpPr>
          <p:nvPr>
            <p:ph type="sldNum" sz="quarter" idx="5"/>
          </p:nvPr>
        </p:nvSpPr>
        <p:spPr/>
        <p:txBody>
          <a:bodyPr/>
          <a:lstStyle/>
          <a:p>
            <a:fld id="{2B429D17-BE67-426C-8431-ECD273172CD0}" type="slidenum">
              <a:rPr lang="en-GB" smtClean="0"/>
              <a:t>20</a:t>
            </a:fld>
            <a:endParaRPr lang="en-GB"/>
          </a:p>
        </p:txBody>
      </p:sp>
    </p:spTree>
    <p:extLst>
      <p:ext uri="{BB962C8B-B14F-4D97-AF65-F5344CB8AC3E}">
        <p14:creationId xmlns:p14="http://schemas.microsoft.com/office/powerpoint/2010/main" val="1634322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of white clover  credit Anthony Short. </a:t>
            </a:r>
            <a:r>
              <a:rPr lang="en-GB" b="1" dirty="0"/>
              <a:t> </a:t>
            </a:r>
          </a:p>
          <a:p>
            <a:endParaRPr lang="en-GB" b="1" dirty="0"/>
          </a:p>
          <a:p>
            <a:r>
              <a:rPr lang="en-GB" b="1" dirty="0"/>
              <a:t>Clover is common in grass including playing fields, parks and gardens. It is an example of a legume – plants that have special nodules on their roots containing bacteria that convert nitrogen from the air into nitrates that can be used by the plants to build proteins in return for sugars made by the plant during photosynthesis. The first three slides are of legumes students may have seen – clover – and may be less familiar with (alfalfa or lucerne, often grown as a feed crop for animals and the enrich soil). </a:t>
            </a:r>
            <a:endParaRPr lang="en-GB" dirty="0"/>
          </a:p>
        </p:txBody>
      </p:sp>
      <p:sp>
        <p:nvSpPr>
          <p:cNvPr id="4" name="Slide Number Placeholder 3"/>
          <p:cNvSpPr>
            <a:spLocks noGrp="1"/>
          </p:cNvSpPr>
          <p:nvPr>
            <p:ph type="sldNum" sz="quarter" idx="5"/>
          </p:nvPr>
        </p:nvSpPr>
        <p:spPr/>
        <p:txBody>
          <a:bodyPr/>
          <a:lstStyle/>
          <a:p>
            <a:fld id="{2B429D17-BE67-426C-8431-ECD273172CD0}" type="slidenum">
              <a:rPr lang="en-GB" smtClean="0"/>
              <a:t>3</a:t>
            </a:fld>
            <a:endParaRPr lang="en-GB"/>
          </a:p>
        </p:txBody>
      </p:sp>
    </p:spTree>
    <p:extLst>
      <p:ext uri="{BB962C8B-B14F-4D97-AF65-F5344CB8AC3E}">
        <p14:creationId xmlns:p14="http://schemas.microsoft.com/office/powerpoint/2010/main" val="1554192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Red clover credit Anthony Short. </a:t>
            </a:r>
          </a:p>
          <a:p>
            <a:endParaRPr lang="en-GB" b="1" dirty="0"/>
          </a:p>
          <a:p>
            <a:r>
              <a:rPr lang="en-GB" b="1" dirty="0"/>
              <a:t>Suggested prompts/questions: White clover and red clover grow commonly as wild flowers – but they are also grown as crops to enrich the soil and feed animals. What other legumes have you come across? Legumes will sometimes grow on soil that does not support many other crops – suggest how they do this?</a:t>
            </a:r>
            <a:endParaRPr lang="en-GB" dirty="0"/>
          </a:p>
        </p:txBody>
      </p:sp>
      <p:sp>
        <p:nvSpPr>
          <p:cNvPr id="4" name="Slide Number Placeholder 3"/>
          <p:cNvSpPr>
            <a:spLocks noGrp="1"/>
          </p:cNvSpPr>
          <p:nvPr>
            <p:ph type="sldNum" sz="quarter" idx="5"/>
          </p:nvPr>
        </p:nvSpPr>
        <p:spPr/>
        <p:txBody>
          <a:bodyPr/>
          <a:lstStyle/>
          <a:p>
            <a:fld id="{2B429D17-BE67-426C-8431-ECD273172CD0}" type="slidenum">
              <a:rPr lang="en-GB" smtClean="0"/>
              <a:t>4</a:t>
            </a:fld>
            <a:endParaRPr lang="en-GB"/>
          </a:p>
        </p:txBody>
      </p:sp>
    </p:spTree>
    <p:extLst>
      <p:ext uri="{BB962C8B-B14F-4D97-AF65-F5344CB8AC3E}">
        <p14:creationId xmlns:p14="http://schemas.microsoft.com/office/powerpoint/2010/main" val="866043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Alfalfa crop and detail of plants Credit Anthony Short. </a:t>
            </a:r>
          </a:p>
          <a:p>
            <a:endParaRPr lang="en-GB" b="1" dirty="0"/>
          </a:p>
          <a:p>
            <a:r>
              <a:rPr lang="en-GB" b="1" dirty="0"/>
              <a:t>Lucerne – also known as alfalfa - is grown as food for cattle. It is also grown to make soil fertile again after it has been used to grow mineral-hungry crops. Suggest why legumes are used to restore soil fertility.</a:t>
            </a:r>
          </a:p>
        </p:txBody>
      </p:sp>
      <p:sp>
        <p:nvSpPr>
          <p:cNvPr id="4" name="Slide Number Placeholder 3"/>
          <p:cNvSpPr>
            <a:spLocks noGrp="1"/>
          </p:cNvSpPr>
          <p:nvPr>
            <p:ph type="sldNum" sz="quarter" idx="5"/>
          </p:nvPr>
        </p:nvSpPr>
        <p:spPr/>
        <p:txBody>
          <a:bodyPr/>
          <a:lstStyle/>
          <a:p>
            <a:fld id="{2B429D17-BE67-426C-8431-ECD273172CD0}" type="slidenum">
              <a:rPr lang="en-GB" smtClean="0"/>
              <a:t>5</a:t>
            </a:fld>
            <a:endParaRPr lang="en-GB"/>
          </a:p>
        </p:txBody>
      </p:sp>
    </p:spTree>
    <p:extLst>
      <p:ext uri="{BB962C8B-B14F-4D97-AF65-F5344CB8AC3E}">
        <p14:creationId xmlns:p14="http://schemas.microsoft.com/office/powerpoint/2010/main" val="2336462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https://commons.wikimedia.org/wiki/</a:t>
            </a:r>
            <a:r>
              <a:rPr lang="en-GB" dirty="0" err="1"/>
              <a:t>File:Nitrogen-fixing_nodules_in_the_roots_of_legumes..JPG</a:t>
            </a:r>
            <a:r>
              <a:rPr lang="en-GB" dirty="0"/>
              <a:t> </a:t>
            </a:r>
          </a:p>
          <a:p>
            <a:endParaRPr lang="en-GB" b="1" dirty="0"/>
          </a:p>
          <a:p>
            <a:r>
              <a:rPr lang="en-GB" b="1" dirty="0"/>
              <a:t>The bacteria that fix nitrogen from the air are found in root nodules on legumes. Think about selective breeding – the way people have bred from animals or plants that have the features that they want. Scientists have discovered that legumes carry out the same process on their bacterial cultures – and that they are ruthless in the way they do it. Ask students why plants need nitrates/why legumes might make their own nitrates/  ways in which a plant might select the best nitrifying bacteria. The truth is brutal – they simply starve poorly performing bacteria to death!</a:t>
            </a:r>
          </a:p>
        </p:txBody>
      </p:sp>
      <p:sp>
        <p:nvSpPr>
          <p:cNvPr id="4" name="Slide Number Placeholder 3"/>
          <p:cNvSpPr>
            <a:spLocks noGrp="1"/>
          </p:cNvSpPr>
          <p:nvPr>
            <p:ph type="sldNum" sz="quarter" idx="5"/>
          </p:nvPr>
        </p:nvSpPr>
        <p:spPr/>
        <p:txBody>
          <a:bodyPr/>
          <a:lstStyle/>
          <a:p>
            <a:fld id="{2B429D17-BE67-426C-8431-ECD273172CD0}" type="slidenum">
              <a:rPr lang="en-GB" smtClean="0"/>
              <a:t>6</a:t>
            </a:fld>
            <a:endParaRPr lang="en-GB"/>
          </a:p>
        </p:txBody>
      </p:sp>
    </p:spTree>
    <p:extLst>
      <p:ext uri="{BB962C8B-B14F-4D97-AF65-F5344CB8AC3E}">
        <p14:creationId xmlns:p14="http://schemas.microsoft.com/office/powerpoint/2010/main" val="1795855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Plants that absorb explosives Credit Phil Roberts BBSRC and Dr Liz </a:t>
            </a:r>
            <a:r>
              <a:rPr lang="en-GB" dirty="0" err="1"/>
              <a:t>Rylott</a:t>
            </a:r>
            <a:r>
              <a:rPr lang="en-GB" dirty="0"/>
              <a:t>. </a:t>
            </a:r>
          </a:p>
          <a:p>
            <a:endParaRPr lang="en-GB" b="1" dirty="0"/>
          </a:p>
          <a:p>
            <a:r>
              <a:rPr lang="en-GB" b="1" dirty="0"/>
              <a:t>In the US alone or 1.2 million tonnes of soil are contaminated with toxic and dangerous explosive residues – and this is replicated and even exceeded in countries around the world. Ask students where they think these residues might come from. Introduce concept of bioremediation – using plants to clean up the soil – and the idea of gene editing plants to make this more efficient e.g. research at the University of York</a:t>
            </a:r>
            <a:endParaRPr lang="en-GB" dirty="0"/>
          </a:p>
        </p:txBody>
      </p:sp>
      <p:sp>
        <p:nvSpPr>
          <p:cNvPr id="4" name="Slide Number Placeholder 3"/>
          <p:cNvSpPr>
            <a:spLocks noGrp="1"/>
          </p:cNvSpPr>
          <p:nvPr>
            <p:ph type="sldNum" sz="quarter" idx="5"/>
          </p:nvPr>
        </p:nvSpPr>
        <p:spPr/>
        <p:txBody>
          <a:bodyPr/>
          <a:lstStyle/>
          <a:p>
            <a:fld id="{2B429D17-BE67-426C-8431-ECD273172CD0}" type="slidenum">
              <a:rPr lang="en-GB" smtClean="0"/>
              <a:t>7</a:t>
            </a:fld>
            <a:endParaRPr lang="en-GB"/>
          </a:p>
        </p:txBody>
      </p:sp>
    </p:spTree>
    <p:extLst>
      <p:ext uri="{BB962C8B-B14F-4D97-AF65-F5344CB8AC3E}">
        <p14:creationId xmlns:p14="http://schemas.microsoft.com/office/powerpoint/2010/main" val="1129422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https://commons.wikimedia.org/wiki/File:Panicum_virgatum_Parc_floral.JPG</a:t>
            </a:r>
          </a:p>
          <a:p>
            <a:endParaRPr lang="en-GB" b="1" dirty="0"/>
          </a:p>
          <a:p>
            <a:r>
              <a:rPr lang="en-GB" b="1" dirty="0"/>
              <a:t>Switch grass is tough and grows in many places. Using gene editing, scientists have developed a form of switch grass which absorbs explosive residues from the soil, making the soil safe again. Even more excitingly, the plants convert some explosive residues into molecules</a:t>
            </a:r>
            <a:r>
              <a:rPr lang="en-GB" b="1" baseline="0" dirty="0"/>
              <a:t> they can use</a:t>
            </a:r>
            <a:r>
              <a:rPr lang="en-GB" b="1" dirty="0"/>
              <a:t>, so they grow fast and strong.</a:t>
            </a:r>
            <a:endParaRPr lang="en-GB" dirty="0"/>
          </a:p>
        </p:txBody>
      </p:sp>
      <p:sp>
        <p:nvSpPr>
          <p:cNvPr id="4" name="Slide Number Placeholder 3"/>
          <p:cNvSpPr>
            <a:spLocks noGrp="1"/>
          </p:cNvSpPr>
          <p:nvPr>
            <p:ph type="sldNum" sz="quarter" idx="5"/>
          </p:nvPr>
        </p:nvSpPr>
        <p:spPr/>
        <p:txBody>
          <a:bodyPr/>
          <a:lstStyle/>
          <a:p>
            <a:fld id="{2B429D17-BE67-426C-8431-ECD273172CD0}" type="slidenum">
              <a:rPr lang="en-GB" smtClean="0"/>
              <a:t>8</a:t>
            </a:fld>
            <a:endParaRPr lang="en-GB"/>
          </a:p>
        </p:txBody>
      </p:sp>
    </p:spTree>
    <p:extLst>
      <p:ext uri="{BB962C8B-B14F-4D97-AF65-F5344CB8AC3E}">
        <p14:creationId xmlns:p14="http://schemas.microsoft.com/office/powerpoint/2010/main" val="3048853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Photos</a:t>
            </a:r>
            <a:r>
              <a:rPr lang="en-GB" sz="1200" kern="1200" baseline="0" dirty="0">
                <a:solidFill>
                  <a:schemeClr val="tx1"/>
                </a:solidFill>
                <a:effectLst/>
                <a:latin typeface="+mn-lt"/>
                <a:ea typeface="+mn-ea"/>
                <a:cs typeface="+mn-cs"/>
              </a:rPr>
              <a:t> courtesy of Dr Liz </a:t>
            </a:r>
            <a:r>
              <a:rPr lang="en-GB" sz="1200" kern="1200" baseline="0" dirty="0" err="1">
                <a:solidFill>
                  <a:schemeClr val="tx1"/>
                </a:solidFill>
                <a:effectLst/>
                <a:latin typeface="+mn-lt"/>
                <a:ea typeface="+mn-ea"/>
                <a:cs typeface="+mn-cs"/>
              </a:rPr>
              <a:t>Rylott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Field trial set up for</a:t>
            </a:r>
            <a:r>
              <a:rPr lang="en-GB" sz="1200" b="1" kern="1200" baseline="0" dirty="0">
                <a:solidFill>
                  <a:schemeClr val="tx1"/>
                </a:solidFill>
                <a:effectLst/>
                <a:latin typeface="+mn-lt"/>
                <a:ea typeface="+mn-ea"/>
                <a:cs typeface="+mn-cs"/>
              </a:rPr>
              <a:t> research into phytoremediation at the University of York. T</a:t>
            </a:r>
            <a:r>
              <a:rPr lang="en-GB" sz="1200" b="1" kern="1200" dirty="0">
                <a:solidFill>
                  <a:schemeClr val="tx1"/>
                </a:solidFill>
                <a:effectLst/>
                <a:latin typeface="+mn-lt"/>
                <a:ea typeface="+mn-ea"/>
                <a:cs typeface="+mn-cs"/>
              </a:rPr>
              <a:t>he tanks contain water with RDX (an explosive). The tanks supply the plots with RDX/water, but also take excess rainwater off the plots. It is a 'closed system' in that the plots are lined, so the researchers can account for the fate of all the RDX at the end of the experiment.</a:t>
            </a:r>
          </a:p>
          <a:p>
            <a:endParaRPr lang="en-GB" dirty="0"/>
          </a:p>
        </p:txBody>
      </p:sp>
      <p:sp>
        <p:nvSpPr>
          <p:cNvPr id="4" name="Slide Number Placeholder 3"/>
          <p:cNvSpPr>
            <a:spLocks noGrp="1"/>
          </p:cNvSpPr>
          <p:nvPr>
            <p:ph type="sldNum" sz="quarter" idx="10"/>
          </p:nvPr>
        </p:nvSpPr>
        <p:spPr/>
        <p:txBody>
          <a:bodyPr/>
          <a:lstStyle/>
          <a:p>
            <a:fld id="{6D64C59F-2CDB-405F-AF42-DF3A4B32C3B8}" type="slidenum">
              <a:rPr lang="en-GB" smtClean="0"/>
              <a:t>9</a:t>
            </a:fld>
            <a:endParaRPr lang="en-GB"/>
          </a:p>
        </p:txBody>
      </p:sp>
    </p:spTree>
    <p:extLst>
      <p:ext uri="{BB962C8B-B14F-4D97-AF65-F5344CB8AC3E}">
        <p14:creationId xmlns:p14="http://schemas.microsoft.com/office/powerpoint/2010/main" val="29304684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537B22-005E-D14F-E6F1-3C0B0DB1F4C7}"/>
              </a:ext>
            </a:extLst>
          </p:cNvPr>
          <p:cNvSpPr/>
          <p:nvPr userDrawn="1"/>
        </p:nvSpPr>
        <p:spPr>
          <a:xfrm>
            <a:off x="-2" y="1746002"/>
            <a:ext cx="9144002" cy="511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8" name="Graphic 7">
            <a:extLst>
              <a:ext uri="{FF2B5EF4-FFF2-40B4-BE49-F238E27FC236}">
                <a16:creationId xmlns:a16="http://schemas.microsoft.com/office/drawing/2014/main" id="{2683090F-51F9-CABC-0607-9BAC5ACFFC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2000" y="466906"/>
            <a:ext cx="2399173" cy="920613"/>
          </a:xfrm>
          <a:prstGeom prst="rect">
            <a:avLst/>
          </a:prstGeom>
        </p:spPr>
      </p:pic>
      <p:sp>
        <p:nvSpPr>
          <p:cNvPr id="9" name="Round Single Corner of Rectangle 8">
            <a:extLst>
              <a:ext uri="{FF2B5EF4-FFF2-40B4-BE49-F238E27FC236}">
                <a16:creationId xmlns:a16="http://schemas.microsoft.com/office/drawing/2014/main" id="{8011306A-8982-3820-32C6-7921AD9F7E16}"/>
              </a:ext>
            </a:extLst>
          </p:cNvPr>
          <p:cNvSpPr/>
          <p:nvPr userDrawn="1"/>
        </p:nvSpPr>
        <p:spPr>
          <a:xfrm flipH="1">
            <a:off x="5518576" y="1389295"/>
            <a:ext cx="3420000" cy="3780000"/>
          </a:xfrm>
          <a:prstGeom prst="round1Rect">
            <a:avLst>
              <a:gd name="adj" fmla="val 735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10" name="Rectangle 9">
            <a:extLst>
              <a:ext uri="{FF2B5EF4-FFF2-40B4-BE49-F238E27FC236}">
                <a16:creationId xmlns:a16="http://schemas.microsoft.com/office/drawing/2014/main" id="{1E253F22-CE1A-8727-93BD-539836A81828}"/>
              </a:ext>
            </a:extLst>
          </p:cNvPr>
          <p:cNvSpPr/>
          <p:nvPr userDrawn="1"/>
        </p:nvSpPr>
        <p:spPr>
          <a:xfrm>
            <a:off x="5165921" y="1746000"/>
            <a:ext cx="3420000" cy="37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11" name="Picture Placeholder 8">
            <a:extLst>
              <a:ext uri="{FF2B5EF4-FFF2-40B4-BE49-F238E27FC236}">
                <a16:creationId xmlns:a16="http://schemas.microsoft.com/office/drawing/2014/main" id="{378B3B35-82F0-2E77-29A3-EE2D563FD149}"/>
              </a:ext>
            </a:extLst>
          </p:cNvPr>
          <p:cNvSpPr>
            <a:spLocks noGrp="1"/>
          </p:cNvSpPr>
          <p:nvPr>
            <p:ph type="pic" sz="quarter" idx="12"/>
          </p:nvPr>
        </p:nvSpPr>
        <p:spPr>
          <a:xfrm>
            <a:off x="5284724" y="1626895"/>
            <a:ext cx="3420000" cy="3780000"/>
          </a:xfrm>
          <a:prstGeom prst="rect">
            <a:avLst/>
          </a:prstGeom>
        </p:spPr>
        <p:txBody>
          <a:bodyPr/>
          <a:lstStyle/>
          <a:p>
            <a:endParaRPr lang="en-GB" dirty="0"/>
          </a:p>
        </p:txBody>
      </p:sp>
      <p:sp>
        <p:nvSpPr>
          <p:cNvPr id="12" name="Text Placeholder 30">
            <a:extLst>
              <a:ext uri="{FF2B5EF4-FFF2-40B4-BE49-F238E27FC236}">
                <a16:creationId xmlns:a16="http://schemas.microsoft.com/office/drawing/2014/main" id="{91F4FFAA-ECBF-9700-C13B-B8540BED934B}"/>
              </a:ext>
            </a:extLst>
          </p:cNvPr>
          <p:cNvSpPr>
            <a:spLocks noGrp="1"/>
          </p:cNvSpPr>
          <p:nvPr>
            <p:ph type="body" sz="quarter" idx="11"/>
          </p:nvPr>
        </p:nvSpPr>
        <p:spPr>
          <a:xfrm>
            <a:off x="432000" y="5029200"/>
            <a:ext cx="6392863" cy="576400"/>
          </a:xfrm>
          <a:prstGeom prst="rect">
            <a:avLst/>
          </a:prstGeom>
        </p:spPr>
        <p:txBody>
          <a:bodyPr>
            <a:normAutofit/>
          </a:bodyPr>
          <a:lstStyle>
            <a:lvl1pPr marL="0" indent="0">
              <a:buNone/>
              <a:defRPr sz="1600"/>
            </a:lvl1pPr>
          </a:lstStyle>
          <a:p>
            <a:pPr lvl="0"/>
            <a:r>
              <a:rPr lang="en-GB" dirty="0"/>
              <a:t>Click to edit Master text styles</a:t>
            </a:r>
          </a:p>
        </p:txBody>
      </p:sp>
      <p:sp>
        <p:nvSpPr>
          <p:cNvPr id="13" name="TextBox 12">
            <a:extLst>
              <a:ext uri="{FF2B5EF4-FFF2-40B4-BE49-F238E27FC236}">
                <a16:creationId xmlns:a16="http://schemas.microsoft.com/office/drawing/2014/main" id="{1BB0DC4A-B616-1275-B01B-5916F5A9BE52}"/>
              </a:ext>
            </a:extLst>
          </p:cNvPr>
          <p:cNvSpPr txBox="1"/>
          <p:nvPr userDrawn="1"/>
        </p:nvSpPr>
        <p:spPr>
          <a:xfrm>
            <a:off x="432000" y="5715668"/>
            <a:ext cx="2697163" cy="338554"/>
          </a:xfrm>
          <a:prstGeom prst="rect">
            <a:avLst/>
          </a:prstGeom>
          <a:noFill/>
        </p:spPr>
        <p:txBody>
          <a:bodyPr wrap="square" lIns="0" tIns="0" rIns="0" bIns="0" rtlCol="0">
            <a:spAutoFit/>
          </a:bodyPr>
          <a:lstStyle/>
          <a:p>
            <a:pPr algn="l">
              <a:spcBef>
                <a:spcPts val="1000"/>
              </a:spcBef>
            </a:pPr>
            <a:r>
              <a:rPr lang="en-GB" sz="2200" dirty="0" err="1">
                <a:solidFill>
                  <a:schemeClr val="tx1"/>
                </a:solidFill>
              </a:rPr>
              <a:t>www.saps.org.uk</a:t>
            </a:r>
            <a:endParaRPr lang="en-GB" sz="2200" dirty="0">
              <a:solidFill>
                <a:schemeClr val="tx1"/>
              </a:solidFill>
            </a:endParaRPr>
          </a:p>
        </p:txBody>
      </p:sp>
      <p:sp>
        <p:nvSpPr>
          <p:cNvPr id="14" name="Title Placeholder 1">
            <a:extLst>
              <a:ext uri="{FF2B5EF4-FFF2-40B4-BE49-F238E27FC236}">
                <a16:creationId xmlns:a16="http://schemas.microsoft.com/office/drawing/2014/main" id="{ACDBD861-AB9D-4C30-9C9D-BD48E8B26892}"/>
              </a:ext>
            </a:extLst>
          </p:cNvPr>
          <p:cNvSpPr>
            <a:spLocks noGrp="1"/>
          </p:cNvSpPr>
          <p:nvPr>
            <p:ph type="title"/>
          </p:nvPr>
        </p:nvSpPr>
        <p:spPr>
          <a:xfrm>
            <a:off x="432000" y="2376000"/>
            <a:ext cx="4647299" cy="1274195"/>
          </a:xfrm>
          <a:prstGeom prst="rect">
            <a:avLst/>
          </a:prstGeom>
        </p:spPr>
        <p:txBody>
          <a:bodyPr vert="horz" wrap="square" lIns="0" tIns="0" rIns="0" bIns="0" rtlCol="0" anchor="t" anchorCtr="0">
            <a:spAutoFit/>
          </a:bodyPr>
          <a:lstStyle>
            <a:lvl1pPr>
              <a:defRPr sz="4600"/>
            </a:lvl1pPr>
          </a:lstStyle>
          <a:p>
            <a:r>
              <a:rPr lang="en-GB" dirty="0"/>
              <a:t>Click to edit Master title style</a:t>
            </a:r>
          </a:p>
        </p:txBody>
      </p:sp>
    </p:spTree>
    <p:extLst>
      <p:ext uri="{BB962C8B-B14F-4D97-AF65-F5344CB8AC3E}">
        <p14:creationId xmlns:p14="http://schemas.microsoft.com/office/powerpoint/2010/main" val="2606460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9261FE-954D-B682-C0BB-91E8DC532CEE}"/>
              </a:ext>
            </a:extLst>
          </p:cNvPr>
          <p:cNvSpPr/>
          <p:nvPr/>
        </p:nvSpPr>
        <p:spPr>
          <a:xfrm>
            <a:off x="-2" y="1746002"/>
            <a:ext cx="9144002" cy="511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7" name="Graphic 16">
            <a:extLst>
              <a:ext uri="{FF2B5EF4-FFF2-40B4-BE49-F238E27FC236}">
                <a16:creationId xmlns:a16="http://schemas.microsoft.com/office/drawing/2014/main" id="{671A9863-686E-A94B-21EE-6D9CBF7ECD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2000" y="466906"/>
            <a:ext cx="2399173" cy="920613"/>
          </a:xfrm>
          <a:prstGeom prst="rect">
            <a:avLst/>
          </a:prstGeom>
        </p:spPr>
      </p:pic>
      <p:sp>
        <p:nvSpPr>
          <p:cNvPr id="22" name="Text Placeholder 30">
            <a:extLst>
              <a:ext uri="{FF2B5EF4-FFF2-40B4-BE49-F238E27FC236}">
                <a16:creationId xmlns:a16="http://schemas.microsoft.com/office/drawing/2014/main" id="{7B34A01C-974C-ACF3-97B7-96495FD81996}"/>
              </a:ext>
            </a:extLst>
          </p:cNvPr>
          <p:cNvSpPr>
            <a:spLocks noGrp="1"/>
          </p:cNvSpPr>
          <p:nvPr>
            <p:ph type="body" sz="quarter" idx="11"/>
          </p:nvPr>
        </p:nvSpPr>
        <p:spPr>
          <a:xfrm>
            <a:off x="432000" y="5029200"/>
            <a:ext cx="6392863" cy="576400"/>
          </a:xfrm>
          <a:prstGeom prst="rect">
            <a:avLst/>
          </a:prstGeom>
        </p:spPr>
        <p:txBody>
          <a:bodyPr>
            <a:normAutofit/>
          </a:bodyPr>
          <a:lstStyle>
            <a:lvl1pPr marL="0" indent="0">
              <a:buNone/>
              <a:defRPr sz="1600"/>
            </a:lvl1pPr>
          </a:lstStyle>
          <a:p>
            <a:pPr lvl="0"/>
            <a:r>
              <a:rPr lang="en-GB" dirty="0"/>
              <a:t>Click to edit Master text styles</a:t>
            </a:r>
          </a:p>
        </p:txBody>
      </p:sp>
      <p:sp>
        <p:nvSpPr>
          <p:cNvPr id="27" name="TextBox 26">
            <a:extLst>
              <a:ext uri="{FF2B5EF4-FFF2-40B4-BE49-F238E27FC236}">
                <a16:creationId xmlns:a16="http://schemas.microsoft.com/office/drawing/2014/main" id="{123BB3D0-C9B4-FE8B-5840-6DACB0AC9692}"/>
              </a:ext>
            </a:extLst>
          </p:cNvPr>
          <p:cNvSpPr txBox="1"/>
          <p:nvPr userDrawn="1"/>
        </p:nvSpPr>
        <p:spPr>
          <a:xfrm>
            <a:off x="432000" y="5715668"/>
            <a:ext cx="2697163" cy="338554"/>
          </a:xfrm>
          <a:prstGeom prst="rect">
            <a:avLst/>
          </a:prstGeom>
          <a:noFill/>
        </p:spPr>
        <p:txBody>
          <a:bodyPr wrap="square" lIns="0" tIns="0" rIns="0" bIns="0" rtlCol="0">
            <a:spAutoFit/>
          </a:bodyPr>
          <a:lstStyle/>
          <a:p>
            <a:pPr algn="l">
              <a:spcBef>
                <a:spcPts val="1000"/>
              </a:spcBef>
            </a:pPr>
            <a:r>
              <a:rPr lang="en-GB" sz="2200" dirty="0" err="1">
                <a:solidFill>
                  <a:schemeClr val="tx1"/>
                </a:solidFill>
              </a:rPr>
              <a:t>www.saps.org.uk</a:t>
            </a:r>
            <a:endParaRPr lang="en-GB" sz="2200" dirty="0">
              <a:solidFill>
                <a:schemeClr val="tx1"/>
              </a:solidFill>
            </a:endParaRPr>
          </a:p>
        </p:txBody>
      </p:sp>
      <p:sp>
        <p:nvSpPr>
          <p:cNvPr id="28" name="Title Placeholder 1">
            <a:extLst>
              <a:ext uri="{FF2B5EF4-FFF2-40B4-BE49-F238E27FC236}">
                <a16:creationId xmlns:a16="http://schemas.microsoft.com/office/drawing/2014/main" id="{05E06CF7-172C-F959-ACCC-3196A37F3A4C}"/>
              </a:ext>
            </a:extLst>
          </p:cNvPr>
          <p:cNvSpPr>
            <a:spLocks noGrp="1"/>
          </p:cNvSpPr>
          <p:nvPr>
            <p:ph type="title"/>
          </p:nvPr>
        </p:nvSpPr>
        <p:spPr>
          <a:xfrm>
            <a:off x="432000" y="2376000"/>
            <a:ext cx="7433215" cy="1274195"/>
          </a:xfrm>
          <a:prstGeom prst="rect">
            <a:avLst/>
          </a:prstGeom>
        </p:spPr>
        <p:txBody>
          <a:bodyPr vert="horz" wrap="square" lIns="0" tIns="0" rIns="0" bIns="0" rtlCol="0" anchor="t" anchorCtr="0">
            <a:spAutoFit/>
          </a:bodyPr>
          <a:lstStyle>
            <a:lvl1pPr>
              <a:defRPr sz="4600"/>
            </a:lvl1pPr>
          </a:lstStyle>
          <a:p>
            <a:r>
              <a:rPr lang="en-GB" dirty="0"/>
              <a:t>Click to edit Master title style</a:t>
            </a:r>
          </a:p>
        </p:txBody>
      </p:sp>
    </p:spTree>
    <p:extLst>
      <p:ext uri="{BB962C8B-B14F-4D97-AF65-F5344CB8AC3E}">
        <p14:creationId xmlns:p14="http://schemas.microsoft.com/office/powerpoint/2010/main" val="880891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16021B6-4830-65FE-596A-C011C503F5E9}"/>
              </a:ext>
            </a:extLst>
          </p:cNvPr>
          <p:cNvSpPr/>
          <p:nvPr userDrawn="1"/>
        </p:nvSpPr>
        <p:spPr>
          <a:xfrm rot="10800000">
            <a:off x="0" y="0"/>
            <a:ext cx="9150300" cy="5994400"/>
          </a:xfrm>
          <a:prstGeom prst="round1Rect">
            <a:avLst>
              <a:gd name="adj" fmla="val 8211"/>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2" name="Title 1">
            <a:extLst>
              <a:ext uri="{FF2B5EF4-FFF2-40B4-BE49-F238E27FC236}">
                <a16:creationId xmlns:a16="http://schemas.microsoft.com/office/drawing/2014/main" id="{741F9618-48EE-FDD7-1399-128AF8B9401D}"/>
              </a:ext>
            </a:extLst>
          </p:cNvPr>
          <p:cNvSpPr>
            <a:spLocks noGrp="1"/>
          </p:cNvSpPr>
          <p:nvPr>
            <p:ph type="title"/>
          </p:nvPr>
        </p:nvSpPr>
        <p:spPr>
          <a:xfrm>
            <a:off x="432000" y="441327"/>
            <a:ext cx="8262938" cy="526298"/>
          </a:xfrm>
        </p:spPr>
        <p:txBody>
          <a:bodyPr/>
          <a:lstStyle>
            <a:lvl1pPr>
              <a:defRPr sz="3800"/>
            </a:lvl1pPr>
          </a:lstStyle>
          <a:p>
            <a:r>
              <a:rPr lang="en-GB" dirty="0"/>
              <a:t>Click to edit Master title style</a:t>
            </a:r>
          </a:p>
        </p:txBody>
      </p:sp>
      <p:sp>
        <p:nvSpPr>
          <p:cNvPr id="3" name="Content Placeholder 2">
            <a:extLst>
              <a:ext uri="{FF2B5EF4-FFF2-40B4-BE49-F238E27FC236}">
                <a16:creationId xmlns:a16="http://schemas.microsoft.com/office/drawing/2014/main" id="{98BF4D53-CCAB-3EA0-E89D-785932A41492}"/>
              </a:ext>
            </a:extLst>
          </p:cNvPr>
          <p:cNvSpPr>
            <a:spLocks noGrp="1"/>
          </p:cNvSpPr>
          <p:nvPr>
            <p:ph idx="1"/>
          </p:nvPr>
        </p:nvSpPr>
        <p:spPr>
          <a:xfrm>
            <a:off x="432000" y="1587600"/>
            <a:ext cx="8262938" cy="40716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5" name="Graphic 4">
            <a:extLst>
              <a:ext uri="{FF2B5EF4-FFF2-40B4-BE49-F238E27FC236}">
                <a16:creationId xmlns:a16="http://schemas.microsoft.com/office/drawing/2014/main" id="{721D516B-B58F-6490-7FE4-C6B2B4A4C3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8875" y="6145075"/>
            <a:ext cx="1465263" cy="562252"/>
          </a:xfrm>
          <a:prstGeom prst="rect">
            <a:avLst/>
          </a:prstGeom>
        </p:spPr>
      </p:pic>
    </p:spTree>
    <p:extLst>
      <p:ext uri="{BB962C8B-B14F-4D97-AF65-F5344CB8AC3E}">
        <p14:creationId xmlns:p14="http://schemas.microsoft.com/office/powerpoint/2010/main" val="360037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8" name="Round Single Corner of Rectangle 7">
            <a:extLst>
              <a:ext uri="{FF2B5EF4-FFF2-40B4-BE49-F238E27FC236}">
                <a16:creationId xmlns:a16="http://schemas.microsoft.com/office/drawing/2014/main" id="{8577C4E8-29FA-A70F-C9BB-E77D75AE2A42}"/>
              </a:ext>
            </a:extLst>
          </p:cNvPr>
          <p:cNvSpPr/>
          <p:nvPr userDrawn="1"/>
        </p:nvSpPr>
        <p:spPr>
          <a:xfrm rot="10800000">
            <a:off x="0" y="0"/>
            <a:ext cx="9150300" cy="5994400"/>
          </a:xfrm>
          <a:prstGeom prst="round1Rect">
            <a:avLst>
              <a:gd name="adj" fmla="val 8211"/>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5" name="Graphic 4">
            <a:extLst>
              <a:ext uri="{FF2B5EF4-FFF2-40B4-BE49-F238E27FC236}">
                <a16:creationId xmlns:a16="http://schemas.microsoft.com/office/drawing/2014/main" id="{67D7E820-1C1A-951D-D2FF-BBCD1CDE1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8875" y="6145075"/>
            <a:ext cx="1465263" cy="562252"/>
          </a:xfrm>
          <a:prstGeom prst="rect">
            <a:avLst/>
          </a:prstGeom>
        </p:spPr>
      </p:pic>
    </p:spTree>
    <p:extLst>
      <p:ext uri="{BB962C8B-B14F-4D97-AF65-F5344CB8AC3E}">
        <p14:creationId xmlns:p14="http://schemas.microsoft.com/office/powerpoint/2010/main" val="4068601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9FF4996-D52D-552B-4360-1A04445DF316}"/>
              </a:ext>
            </a:extLst>
          </p:cNvPr>
          <p:cNvSpPr/>
          <p:nvPr userDrawn="1"/>
        </p:nvSpPr>
        <p:spPr>
          <a:xfrm flipV="1">
            <a:off x="0" y="1746000"/>
            <a:ext cx="9144000" cy="51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7" name="Graphic 16">
            <a:extLst>
              <a:ext uri="{FF2B5EF4-FFF2-40B4-BE49-F238E27FC236}">
                <a16:creationId xmlns:a16="http://schemas.microsoft.com/office/drawing/2014/main" id="{677D7869-7085-DF54-F5F1-FE48EED312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2000" y="466906"/>
            <a:ext cx="2399173" cy="920613"/>
          </a:xfrm>
          <a:prstGeom prst="rect">
            <a:avLst/>
          </a:prstGeom>
        </p:spPr>
      </p:pic>
      <p:sp>
        <p:nvSpPr>
          <p:cNvPr id="19" name="TextBox 18">
            <a:extLst>
              <a:ext uri="{FF2B5EF4-FFF2-40B4-BE49-F238E27FC236}">
                <a16:creationId xmlns:a16="http://schemas.microsoft.com/office/drawing/2014/main" id="{493FEAC8-F30D-36BE-8D5A-B9CAACFD2A07}"/>
              </a:ext>
            </a:extLst>
          </p:cNvPr>
          <p:cNvSpPr txBox="1"/>
          <p:nvPr userDrawn="1"/>
        </p:nvSpPr>
        <p:spPr>
          <a:xfrm>
            <a:off x="1094608" y="3745373"/>
            <a:ext cx="2697163" cy="338554"/>
          </a:xfrm>
          <a:prstGeom prst="rect">
            <a:avLst/>
          </a:prstGeom>
          <a:noFill/>
        </p:spPr>
        <p:txBody>
          <a:bodyPr wrap="square" lIns="0" tIns="0" rIns="0" bIns="0" rtlCol="0">
            <a:spAutoFit/>
          </a:bodyPr>
          <a:lstStyle/>
          <a:p>
            <a:pPr algn="l">
              <a:spcBef>
                <a:spcPts val="1000"/>
              </a:spcBef>
            </a:pPr>
            <a:r>
              <a:rPr lang="en-GB" sz="2200" dirty="0">
                <a:solidFill>
                  <a:schemeClr val="tx1"/>
                </a:solidFill>
              </a:rPr>
              <a:t>@</a:t>
            </a:r>
            <a:r>
              <a:rPr lang="en-GB" sz="2200" dirty="0" err="1">
                <a:solidFill>
                  <a:schemeClr val="tx1"/>
                </a:solidFill>
              </a:rPr>
              <a:t>SAPS_News</a:t>
            </a:r>
            <a:endParaRPr lang="en-GB" sz="2200" dirty="0">
              <a:solidFill>
                <a:schemeClr val="tx1"/>
              </a:solidFill>
            </a:endParaRPr>
          </a:p>
        </p:txBody>
      </p:sp>
      <p:sp>
        <p:nvSpPr>
          <p:cNvPr id="20" name="TextBox 19">
            <a:extLst>
              <a:ext uri="{FF2B5EF4-FFF2-40B4-BE49-F238E27FC236}">
                <a16:creationId xmlns:a16="http://schemas.microsoft.com/office/drawing/2014/main" id="{08927411-7102-0EDB-6B85-D75F6DC65474}"/>
              </a:ext>
            </a:extLst>
          </p:cNvPr>
          <p:cNvSpPr txBox="1"/>
          <p:nvPr userDrawn="1"/>
        </p:nvSpPr>
        <p:spPr>
          <a:xfrm>
            <a:off x="1094608" y="4413820"/>
            <a:ext cx="2697163" cy="338554"/>
          </a:xfrm>
          <a:prstGeom prst="rect">
            <a:avLst/>
          </a:prstGeom>
          <a:noFill/>
        </p:spPr>
        <p:txBody>
          <a:bodyPr wrap="square" lIns="0" tIns="0" rIns="0" bIns="0" rtlCol="0">
            <a:spAutoFit/>
          </a:bodyPr>
          <a:lstStyle/>
          <a:p>
            <a:pPr algn="l">
              <a:spcBef>
                <a:spcPts val="1000"/>
              </a:spcBef>
            </a:pPr>
            <a:r>
              <a:rPr lang="en-GB" sz="2200" dirty="0">
                <a:solidFill>
                  <a:schemeClr val="tx1"/>
                </a:solidFill>
              </a:rPr>
              <a:t>/</a:t>
            </a:r>
            <a:r>
              <a:rPr lang="en-GB" sz="2200" dirty="0" err="1">
                <a:solidFill>
                  <a:schemeClr val="tx1"/>
                </a:solidFill>
              </a:rPr>
              <a:t>ScienceandPlants</a:t>
            </a:r>
            <a:endParaRPr lang="en-GB" sz="2200" dirty="0">
              <a:solidFill>
                <a:schemeClr val="tx1"/>
              </a:solidFill>
            </a:endParaRPr>
          </a:p>
        </p:txBody>
      </p:sp>
      <p:sp>
        <p:nvSpPr>
          <p:cNvPr id="24" name="TextBox 23">
            <a:extLst>
              <a:ext uri="{FF2B5EF4-FFF2-40B4-BE49-F238E27FC236}">
                <a16:creationId xmlns:a16="http://schemas.microsoft.com/office/drawing/2014/main" id="{B33996EE-3104-9878-08F2-939B0A1048E9}"/>
              </a:ext>
            </a:extLst>
          </p:cNvPr>
          <p:cNvSpPr txBox="1"/>
          <p:nvPr userDrawn="1"/>
        </p:nvSpPr>
        <p:spPr>
          <a:xfrm>
            <a:off x="1094608" y="5068904"/>
            <a:ext cx="2697163" cy="338554"/>
          </a:xfrm>
          <a:prstGeom prst="rect">
            <a:avLst/>
          </a:prstGeom>
          <a:noFill/>
        </p:spPr>
        <p:txBody>
          <a:bodyPr wrap="square" lIns="0" tIns="0" rIns="0" bIns="0" rtlCol="0">
            <a:spAutoFit/>
          </a:bodyPr>
          <a:lstStyle/>
          <a:p>
            <a:pPr algn="l">
              <a:spcBef>
                <a:spcPts val="1000"/>
              </a:spcBef>
            </a:pPr>
            <a:r>
              <a:rPr lang="en-GB" sz="2200" dirty="0">
                <a:solidFill>
                  <a:schemeClr val="tx1"/>
                </a:solidFill>
              </a:rPr>
              <a:t>/</a:t>
            </a:r>
            <a:r>
              <a:rPr lang="en-GB" sz="2200" dirty="0" err="1">
                <a:solidFill>
                  <a:schemeClr val="tx1"/>
                </a:solidFill>
              </a:rPr>
              <a:t>scienceandplants</a:t>
            </a:r>
            <a:endParaRPr lang="en-GB" sz="2200" dirty="0">
              <a:solidFill>
                <a:schemeClr val="tx1"/>
              </a:solidFill>
            </a:endParaRPr>
          </a:p>
        </p:txBody>
      </p:sp>
      <p:pic>
        <p:nvPicPr>
          <p:cNvPr id="25" name="Graphic 24">
            <a:extLst>
              <a:ext uri="{FF2B5EF4-FFF2-40B4-BE49-F238E27FC236}">
                <a16:creationId xmlns:a16="http://schemas.microsoft.com/office/drawing/2014/main" id="{DF3EE02F-7203-6C88-8951-B8F7BAF367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1700" y="5046100"/>
            <a:ext cx="174625" cy="384175"/>
          </a:xfrm>
          <a:prstGeom prst="rect">
            <a:avLst/>
          </a:prstGeom>
        </p:spPr>
      </p:pic>
      <p:pic>
        <p:nvPicPr>
          <p:cNvPr id="26" name="Graphic 25">
            <a:extLst>
              <a:ext uri="{FF2B5EF4-FFF2-40B4-BE49-F238E27FC236}">
                <a16:creationId xmlns:a16="http://schemas.microsoft.com/office/drawing/2014/main" id="{3A578CF9-FC65-D07A-E2DA-C32FFB349A0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9462" y="3740025"/>
            <a:ext cx="419100" cy="349250"/>
          </a:xfrm>
          <a:prstGeom prst="rect">
            <a:avLst/>
          </a:prstGeom>
        </p:spPr>
      </p:pic>
      <p:pic>
        <p:nvPicPr>
          <p:cNvPr id="27" name="Graphic 26">
            <a:extLst>
              <a:ext uri="{FF2B5EF4-FFF2-40B4-BE49-F238E27FC236}">
                <a16:creationId xmlns:a16="http://schemas.microsoft.com/office/drawing/2014/main" id="{6461F133-5312-5A27-64C0-BD3ACE96457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32000" y="4410528"/>
            <a:ext cx="454025" cy="314325"/>
          </a:xfrm>
          <a:prstGeom prst="rect">
            <a:avLst/>
          </a:prstGeom>
        </p:spPr>
      </p:pic>
      <p:sp>
        <p:nvSpPr>
          <p:cNvPr id="28" name="TextBox 27">
            <a:extLst>
              <a:ext uri="{FF2B5EF4-FFF2-40B4-BE49-F238E27FC236}">
                <a16:creationId xmlns:a16="http://schemas.microsoft.com/office/drawing/2014/main" id="{E7470059-CBA3-544F-E55D-4ED8BFF81AA8}"/>
              </a:ext>
            </a:extLst>
          </p:cNvPr>
          <p:cNvSpPr txBox="1"/>
          <p:nvPr userDrawn="1"/>
        </p:nvSpPr>
        <p:spPr>
          <a:xfrm>
            <a:off x="432000" y="5715668"/>
            <a:ext cx="2697163" cy="338554"/>
          </a:xfrm>
          <a:prstGeom prst="rect">
            <a:avLst/>
          </a:prstGeom>
          <a:noFill/>
        </p:spPr>
        <p:txBody>
          <a:bodyPr wrap="square" lIns="0" tIns="0" rIns="0" bIns="0" rtlCol="0">
            <a:spAutoFit/>
          </a:bodyPr>
          <a:lstStyle/>
          <a:p>
            <a:pPr algn="l">
              <a:spcBef>
                <a:spcPts val="1000"/>
              </a:spcBef>
            </a:pPr>
            <a:r>
              <a:rPr lang="en-GB" sz="2200" dirty="0" err="1">
                <a:solidFill>
                  <a:schemeClr val="tx1"/>
                </a:solidFill>
              </a:rPr>
              <a:t>www.saps.org.uk</a:t>
            </a:r>
            <a:endParaRPr lang="en-GB" sz="2200" dirty="0">
              <a:solidFill>
                <a:schemeClr val="tx1"/>
              </a:solidFill>
            </a:endParaRPr>
          </a:p>
        </p:txBody>
      </p:sp>
      <p:sp>
        <p:nvSpPr>
          <p:cNvPr id="29" name="Title 1">
            <a:extLst>
              <a:ext uri="{FF2B5EF4-FFF2-40B4-BE49-F238E27FC236}">
                <a16:creationId xmlns:a16="http://schemas.microsoft.com/office/drawing/2014/main" id="{00AAFDD3-43E6-4DE7-E5B8-4558F441E287}"/>
              </a:ext>
            </a:extLst>
          </p:cNvPr>
          <p:cNvSpPr>
            <a:spLocks noGrp="1"/>
          </p:cNvSpPr>
          <p:nvPr>
            <p:ph type="title"/>
          </p:nvPr>
        </p:nvSpPr>
        <p:spPr>
          <a:xfrm>
            <a:off x="432000" y="2374741"/>
            <a:ext cx="8101013" cy="526298"/>
          </a:xfrm>
        </p:spPr>
        <p:txBody>
          <a:bodyPr>
            <a:spAutoFit/>
          </a:bodyPr>
          <a:lstStyle>
            <a:lvl1pPr>
              <a:defRPr sz="3800"/>
            </a:lvl1pPr>
          </a:lstStyle>
          <a:p>
            <a:r>
              <a:rPr lang="en-GB" dirty="0"/>
              <a:t>Click to edit Master title style</a:t>
            </a:r>
          </a:p>
        </p:txBody>
      </p:sp>
    </p:spTree>
    <p:extLst>
      <p:ext uri="{BB962C8B-B14F-4D97-AF65-F5344CB8AC3E}">
        <p14:creationId xmlns:p14="http://schemas.microsoft.com/office/powerpoint/2010/main" val="21658071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FCBCB3-193D-0476-B9D0-BF49ACB1D368}"/>
              </a:ext>
            </a:extLst>
          </p:cNvPr>
          <p:cNvSpPr>
            <a:spLocks noGrp="1"/>
          </p:cNvSpPr>
          <p:nvPr>
            <p:ph type="title"/>
          </p:nvPr>
        </p:nvSpPr>
        <p:spPr>
          <a:xfrm>
            <a:off x="432000" y="441327"/>
            <a:ext cx="8262938" cy="526298"/>
          </a:xfrm>
          <a:prstGeom prst="rect">
            <a:avLst/>
          </a:prstGeom>
        </p:spPr>
        <p:txBody>
          <a:bodyPr vert="horz" wrap="square" lIns="0" tIns="0" rIns="0" bIns="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135F0CA5-09B4-5C8D-429E-C864D4748C6A}"/>
              </a:ext>
            </a:extLst>
          </p:cNvPr>
          <p:cNvSpPr>
            <a:spLocks noGrp="1"/>
          </p:cNvSpPr>
          <p:nvPr>
            <p:ph type="body" idx="1"/>
          </p:nvPr>
        </p:nvSpPr>
        <p:spPr>
          <a:xfrm>
            <a:off x="432000" y="1587599"/>
            <a:ext cx="8262938" cy="40716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8E04CB9A-0E4E-709C-7B26-9102B845D9D0}"/>
              </a:ext>
            </a:extLst>
          </p:cNvPr>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690AA72-067E-E14B-8F32-70C73DF709B9}" type="datetimeFigureOut">
              <a:rPr lang="en-GB" smtClean="0"/>
              <a:t>29/09/2023</a:t>
            </a:fld>
            <a:endParaRPr lang="en-GB"/>
          </a:p>
        </p:txBody>
      </p:sp>
      <p:sp>
        <p:nvSpPr>
          <p:cNvPr id="6" name="Slide Number Placeholder 5">
            <a:extLst>
              <a:ext uri="{FF2B5EF4-FFF2-40B4-BE49-F238E27FC236}">
                <a16:creationId xmlns:a16="http://schemas.microsoft.com/office/drawing/2014/main" id="{460540CB-FF9C-86C8-14C5-6484AFD4BDEC}"/>
              </a:ext>
            </a:extLst>
          </p:cNvPr>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FC7BDF-BCFD-294B-85A7-07F72FCA9DC5}" type="slidenum">
              <a:rPr lang="en-GB" smtClean="0"/>
              <a:t>‹#›</a:t>
            </a:fld>
            <a:endParaRPr lang="en-GB"/>
          </a:p>
        </p:txBody>
      </p:sp>
      <p:sp>
        <p:nvSpPr>
          <p:cNvPr id="7" name="Footer Placeholder 6">
            <a:extLst>
              <a:ext uri="{FF2B5EF4-FFF2-40B4-BE49-F238E27FC236}">
                <a16:creationId xmlns:a16="http://schemas.microsoft.com/office/drawing/2014/main" id="{483AA758-BDFD-6558-A054-343DC8B17E1C}"/>
              </a:ext>
            </a:extLst>
          </p:cNvPr>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Tree>
    <p:extLst>
      <p:ext uri="{BB962C8B-B14F-4D97-AF65-F5344CB8AC3E}">
        <p14:creationId xmlns:p14="http://schemas.microsoft.com/office/powerpoint/2010/main" val="1247178129"/>
      </p:ext>
    </p:extLst>
  </p:cSld>
  <p:clrMap bg1="lt1" tx1="dk1" bg2="lt2" tx2="dk2" accent1="accent1" accent2="accent2" accent3="accent3" accent4="accent4" accent5="accent5" accent6="accent6" hlink="hlink" folHlink="folHlink"/>
  <p:sldLayoutIdLst>
    <p:sldLayoutId id="2147483683" r:id="rId1"/>
    <p:sldLayoutId id="2147483681" r:id="rId2"/>
    <p:sldLayoutId id="2147483684" r:id="rId3"/>
    <p:sldLayoutId id="2147483679" r:id="rId4"/>
    <p:sldLayoutId id="2147483680" r:id="rId5"/>
  </p:sldLayoutIdLst>
  <p:txStyles>
    <p:titleStyle>
      <a:lvl1pPr algn="l" defTabSz="685783" rtl="0" eaLnBrk="1" latinLnBrk="0" hangingPunct="1">
        <a:lnSpc>
          <a:spcPct val="90000"/>
        </a:lnSpc>
        <a:spcBef>
          <a:spcPct val="0"/>
        </a:spcBef>
        <a:buNone/>
        <a:defRPr sz="3800" b="1" i="0" kern="1200">
          <a:solidFill>
            <a:schemeClr val="tx1"/>
          </a:solidFill>
          <a:latin typeface="+mj-lt"/>
          <a:ea typeface="+mj-ea"/>
          <a:cs typeface="Arial" panose="020B0604020202020204" pitchFamily="34" charset="0"/>
        </a:defRPr>
      </a:lvl1pPr>
    </p:titleStyle>
    <p:bodyStyle>
      <a:lvl1pPr marL="225425" indent="-225425" algn="l" defTabSz="685783" rtl="0" eaLnBrk="1" latinLnBrk="0" hangingPunct="1">
        <a:lnSpc>
          <a:spcPct val="100000"/>
        </a:lnSpc>
        <a:spcBef>
          <a:spcPts val="1000"/>
        </a:spcBef>
        <a:buFont typeface="Arial" panose="020B0604020202020204" pitchFamily="34" charset="0"/>
        <a:buChar char="•"/>
        <a:tabLst/>
        <a:defRPr sz="2800" kern="1200">
          <a:solidFill>
            <a:schemeClr val="tx1"/>
          </a:solidFill>
          <a:latin typeface="+mn-lt"/>
          <a:ea typeface="+mn-ea"/>
          <a:cs typeface="+mn-cs"/>
        </a:defRPr>
      </a:lvl1pPr>
      <a:lvl2pPr marL="493200" indent="-234000" algn="l" defTabSz="685783" rtl="0" eaLnBrk="1" latinLnBrk="0" hangingPunct="1">
        <a:lnSpc>
          <a:spcPct val="100000"/>
        </a:lnSpc>
        <a:spcBef>
          <a:spcPts val="500"/>
        </a:spcBef>
        <a:buFont typeface="Arial" panose="020B0604020202020204" pitchFamily="34" charset="0"/>
        <a:buChar char="•"/>
        <a:tabLst/>
        <a:defRPr sz="2400" kern="1200">
          <a:solidFill>
            <a:schemeClr val="tx1"/>
          </a:solidFill>
          <a:latin typeface="+mn-lt"/>
          <a:ea typeface="+mn-ea"/>
          <a:cs typeface="+mn-cs"/>
        </a:defRPr>
      </a:lvl2pPr>
      <a:lvl3pPr marL="762000" indent="-255600" algn="l" defTabSz="685783" rtl="0" eaLnBrk="1" latinLnBrk="0" hangingPunct="1">
        <a:lnSpc>
          <a:spcPct val="10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022400" indent="-255600" algn="l" defTabSz="685783" rtl="0" eaLnBrk="1" latinLnBrk="0" hangingPunct="1">
        <a:lnSpc>
          <a:spcPct val="10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288800" indent="-255600" algn="l" defTabSz="685783" rtl="0" eaLnBrk="1" latinLnBrk="0" hangingPunct="1">
        <a:lnSpc>
          <a:spcPct val="100000"/>
        </a:lnSpc>
        <a:spcBef>
          <a:spcPts val="500"/>
        </a:spcBef>
        <a:buFont typeface="Arial" panose="020B0604020202020204" pitchFamily="34" charset="0"/>
        <a:buChar char="•"/>
        <a:tabLst/>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311">
          <p15:clr>
            <a:srgbClr val="F26B43"/>
          </p15:clr>
        </p15:guide>
        <p15:guide id="9" pos="1576" userDrawn="1">
          <p15:clr>
            <a:srgbClr val="F26B43"/>
          </p15:clr>
        </p15:guide>
        <p15:guide id="10" pos="272" userDrawn="1">
          <p15:clr>
            <a:srgbClr val="F26B43"/>
          </p15:clr>
        </p15:guide>
        <p15:guide id="11" pos="5488" userDrawn="1">
          <p15:clr>
            <a:srgbClr val="F26B43"/>
          </p15:clr>
        </p15:guide>
        <p15:guide id="12" pos="2880" userDrawn="1">
          <p15:clr>
            <a:srgbClr val="F26B43"/>
          </p15:clr>
        </p15:guide>
        <p15:guide id="13" pos="4184" userDrawn="1">
          <p15:clr>
            <a:srgbClr val="F26B43"/>
          </p15:clr>
        </p15:guide>
        <p15:guide id="14" orient="horz" pos="2160" userDrawn="1">
          <p15:clr>
            <a:srgbClr val="F26B43"/>
          </p15:clr>
        </p15:guide>
        <p15:guide id="15" orient="horz" pos="279" userDrawn="1">
          <p15:clr>
            <a:srgbClr val="F26B43"/>
          </p15:clr>
        </p15:guide>
        <p15:guide id="16" orient="horz" pos="37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32676" t="-456" r="3274" b="456"/>
          <a:stretch/>
        </p:blipFill>
        <p:spPr/>
      </p:pic>
      <p:sp>
        <p:nvSpPr>
          <p:cNvPr id="4" name="Title 3">
            <a:extLst>
              <a:ext uri="{FF2B5EF4-FFF2-40B4-BE49-F238E27FC236}">
                <a16:creationId xmlns:a16="http://schemas.microsoft.com/office/drawing/2014/main" id="{8340CEC0-7CE5-DF24-4C05-C6F4D9683D93}"/>
              </a:ext>
            </a:extLst>
          </p:cNvPr>
          <p:cNvSpPr>
            <a:spLocks noGrp="1"/>
          </p:cNvSpPr>
          <p:nvPr>
            <p:ph type="title"/>
          </p:nvPr>
        </p:nvSpPr>
        <p:spPr>
          <a:xfrm>
            <a:off x="432000" y="2376000"/>
            <a:ext cx="4647299" cy="1911292"/>
          </a:xfrm>
        </p:spPr>
        <p:txBody>
          <a:bodyPr/>
          <a:lstStyle/>
          <a:p>
            <a:r>
              <a:rPr lang="en-GB" dirty="0" err="1"/>
              <a:t>PlantPower</a:t>
            </a:r>
            <a:br>
              <a:rPr lang="en-GB" dirty="0"/>
            </a:br>
            <a:br>
              <a:rPr lang="en-GB" dirty="0"/>
            </a:br>
            <a:r>
              <a:rPr lang="en-GB" dirty="0"/>
              <a:t>Amazing plants</a:t>
            </a:r>
          </a:p>
        </p:txBody>
      </p:sp>
      <p:sp>
        <p:nvSpPr>
          <p:cNvPr id="5" name="Picture Placeholder 1">
            <a:extLst>
              <a:ext uri="{FF2B5EF4-FFF2-40B4-BE49-F238E27FC236}">
                <a16:creationId xmlns:a16="http://schemas.microsoft.com/office/drawing/2014/main" id="{FFD00B3D-EAEB-0021-795C-BD49E757D675}"/>
              </a:ext>
            </a:extLst>
          </p:cNvPr>
          <p:cNvSpPr txBox="1">
            <a:spLocks/>
          </p:cNvSpPr>
          <p:nvPr/>
        </p:nvSpPr>
        <p:spPr>
          <a:xfrm>
            <a:off x="5284724" y="1601016"/>
            <a:ext cx="3420000" cy="3780000"/>
          </a:xfrm>
          <a:prstGeom prst="rect">
            <a:avLst/>
          </a:prstGeom>
        </p:spPr>
        <p:txBody>
          <a:bodyPr/>
          <a:lstStyle/>
          <a:p>
            <a:endParaRPr lang="en-GB"/>
          </a:p>
        </p:txBody>
      </p:sp>
    </p:spTree>
    <p:extLst>
      <p:ext uri="{BB962C8B-B14F-4D97-AF65-F5344CB8AC3E}">
        <p14:creationId xmlns:p14="http://schemas.microsoft.com/office/powerpoint/2010/main" val="1831787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3C738-66C0-E209-5A1A-B798359B774D}"/>
              </a:ext>
            </a:extLst>
          </p:cNvPr>
          <p:cNvSpPr>
            <a:spLocks noGrp="1"/>
          </p:cNvSpPr>
          <p:nvPr>
            <p:ph type="title"/>
          </p:nvPr>
        </p:nvSpPr>
        <p:spPr/>
        <p:txBody>
          <a:bodyPr/>
          <a:lstStyle/>
          <a:p>
            <a:r>
              <a:rPr lang="en-GB" b="1" dirty="0"/>
              <a:t>Cleaning up explosives</a:t>
            </a:r>
            <a:endParaRPr lang="en-GB" dirty="0"/>
          </a:p>
        </p:txBody>
      </p:sp>
      <p:pic>
        <p:nvPicPr>
          <p:cNvPr id="4" name="Picture 2" descr="https://upload.wikimedia.org/wikipedia/commons/thumb/d/d6/Seed_Bombs.jpg/2560px-Seed_Bom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394" y="1081925"/>
            <a:ext cx="6458150" cy="4843613"/>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829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37951-AB57-326A-D88B-796AA53B3CC8}"/>
              </a:ext>
            </a:extLst>
          </p:cNvPr>
          <p:cNvSpPr>
            <a:spLocks noGrp="1"/>
          </p:cNvSpPr>
          <p:nvPr>
            <p:ph type="title"/>
          </p:nvPr>
        </p:nvSpPr>
        <p:spPr/>
        <p:txBody>
          <a:bodyPr/>
          <a:lstStyle/>
          <a:p>
            <a:r>
              <a:rPr lang="en-GB" b="1" dirty="0"/>
              <a:t>Drugs in nectar</a:t>
            </a:r>
            <a:endParaRPr lang="en-GB" dirty="0"/>
          </a:p>
        </p:txBody>
      </p:sp>
      <p:pic>
        <p:nvPicPr>
          <p:cNvPr id="7" name="Picture 6" descr="A bee on a flower&#10;&#10;Description automatically generated">
            <a:extLst>
              <a:ext uri="{FF2B5EF4-FFF2-40B4-BE49-F238E27FC236}">
                <a16:creationId xmlns:a16="http://schemas.microsoft.com/office/drawing/2014/main" id="{D6CEDB94-0923-32C2-7AEB-4FA1BB5AD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843" y="1141729"/>
            <a:ext cx="7025252" cy="4683502"/>
          </a:xfrm>
          <a:prstGeom prst="roundRect">
            <a:avLst/>
          </a:prstGeom>
        </p:spPr>
      </p:pic>
    </p:spTree>
    <p:extLst>
      <p:ext uri="{BB962C8B-B14F-4D97-AF65-F5344CB8AC3E}">
        <p14:creationId xmlns:p14="http://schemas.microsoft.com/office/powerpoint/2010/main" val="271537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91ADF-6F0B-491A-0312-C9B5CF8D3289}"/>
              </a:ext>
            </a:extLst>
          </p:cNvPr>
          <p:cNvSpPr>
            <a:spLocks noGrp="1"/>
          </p:cNvSpPr>
          <p:nvPr>
            <p:ph type="title"/>
          </p:nvPr>
        </p:nvSpPr>
        <p:spPr/>
        <p:txBody>
          <a:bodyPr/>
          <a:lstStyle/>
          <a:p>
            <a:r>
              <a:rPr lang="en-GB" b="1" dirty="0"/>
              <a:t>Drugs in nectar</a:t>
            </a:r>
            <a:endParaRPr lang="en-GB" dirty="0"/>
          </a:p>
        </p:txBody>
      </p:sp>
      <p:pic>
        <p:nvPicPr>
          <p:cNvPr id="9" name="Content Placeholder 8" descr="A bee on a flower&#10;&#10;Description automatically generated">
            <a:extLst>
              <a:ext uri="{FF2B5EF4-FFF2-40B4-BE49-F238E27FC236}">
                <a16:creationId xmlns:a16="http://schemas.microsoft.com/office/drawing/2014/main" id="{16AE0BE4-FAD4-61CC-C11F-3C1046E1A4C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0965" y="1115109"/>
            <a:ext cx="6965008" cy="4643338"/>
          </a:xfrm>
          <a:prstGeom prst="roundRect">
            <a:avLst/>
          </a:prstGeom>
        </p:spPr>
      </p:pic>
    </p:spTree>
    <p:extLst>
      <p:ext uri="{BB962C8B-B14F-4D97-AF65-F5344CB8AC3E}">
        <p14:creationId xmlns:p14="http://schemas.microsoft.com/office/powerpoint/2010/main" val="4185697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6271D-BAEC-0097-B7AD-53712FDB97F1}"/>
              </a:ext>
            </a:extLst>
          </p:cNvPr>
          <p:cNvSpPr>
            <a:spLocks noGrp="1"/>
          </p:cNvSpPr>
          <p:nvPr>
            <p:ph type="title"/>
          </p:nvPr>
        </p:nvSpPr>
        <p:spPr/>
        <p:txBody>
          <a:bodyPr/>
          <a:lstStyle/>
          <a:p>
            <a:r>
              <a:rPr lang="en-GB" b="1" dirty="0"/>
              <a:t>Drugs in nectar</a:t>
            </a:r>
            <a:endParaRPr lang="en-GB" dirty="0"/>
          </a:p>
        </p:txBody>
      </p:sp>
      <p:pic>
        <p:nvPicPr>
          <p:cNvPr id="12" name="Picture 11" descr="A close up of a bee&#10;&#10;Description automatically generated with medium confidence">
            <a:extLst>
              <a:ext uri="{FF2B5EF4-FFF2-40B4-BE49-F238E27FC236}">
                <a16:creationId xmlns:a16="http://schemas.microsoft.com/office/drawing/2014/main" id="{0D82D2FA-24A2-494B-03A6-0F24BF8FC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522" y="1056115"/>
            <a:ext cx="7195893" cy="4794078"/>
          </a:xfrm>
          <a:prstGeom prst="roundRect">
            <a:avLst/>
          </a:prstGeom>
        </p:spPr>
      </p:pic>
    </p:spTree>
    <p:extLst>
      <p:ext uri="{BB962C8B-B14F-4D97-AF65-F5344CB8AC3E}">
        <p14:creationId xmlns:p14="http://schemas.microsoft.com/office/powerpoint/2010/main" val="1842158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A2363-2B1C-1D54-AD03-955F4F594A26}"/>
              </a:ext>
            </a:extLst>
          </p:cNvPr>
          <p:cNvSpPr>
            <a:spLocks noGrp="1"/>
          </p:cNvSpPr>
          <p:nvPr>
            <p:ph type="title"/>
          </p:nvPr>
        </p:nvSpPr>
        <p:spPr/>
        <p:txBody>
          <a:bodyPr/>
          <a:lstStyle/>
          <a:p>
            <a:r>
              <a:rPr lang="en-GB" b="1" dirty="0"/>
              <a:t>Can trees save the world?</a:t>
            </a:r>
            <a:endParaRPr lang="en-GB" dirty="0"/>
          </a:p>
        </p:txBody>
      </p:sp>
      <p:pic>
        <p:nvPicPr>
          <p:cNvPr id="5122" name="Picture 2">
            <a:extLst>
              <a:ext uri="{FF2B5EF4-FFF2-40B4-BE49-F238E27FC236}">
                <a16:creationId xmlns:a16="http://schemas.microsoft.com/office/drawing/2014/main" id="{057EDD1B-D689-E857-51BD-264BA87E6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99" y="1210285"/>
            <a:ext cx="8135140" cy="457601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672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6BE02-DD01-50F9-F6DC-137F311AFD21}"/>
              </a:ext>
            </a:extLst>
          </p:cNvPr>
          <p:cNvSpPr>
            <a:spLocks noGrp="1"/>
          </p:cNvSpPr>
          <p:nvPr>
            <p:ph type="title"/>
          </p:nvPr>
        </p:nvSpPr>
        <p:spPr/>
        <p:txBody>
          <a:bodyPr/>
          <a:lstStyle/>
          <a:p>
            <a:r>
              <a:rPr lang="en-GB" b="1" dirty="0"/>
              <a:t>Can trees save the world?</a:t>
            </a:r>
            <a:endParaRPr lang="en-GB" dirty="0"/>
          </a:p>
        </p:txBody>
      </p:sp>
      <p:pic>
        <p:nvPicPr>
          <p:cNvPr id="5" name="Content Placeholder 4" descr="A picture containing sky, plant&#10;&#10;Description automatically generated">
            <a:extLst>
              <a:ext uri="{FF2B5EF4-FFF2-40B4-BE49-F238E27FC236}">
                <a16:creationId xmlns:a16="http://schemas.microsoft.com/office/drawing/2014/main" id="{FF861731-080F-155E-31C3-B76CDFB869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3802" y="1240996"/>
            <a:ext cx="8019333" cy="4510875"/>
          </a:xfrm>
          <a:prstGeom prst="roundRect">
            <a:avLst/>
          </a:prstGeom>
        </p:spPr>
      </p:pic>
    </p:spTree>
    <p:extLst>
      <p:ext uri="{BB962C8B-B14F-4D97-AF65-F5344CB8AC3E}">
        <p14:creationId xmlns:p14="http://schemas.microsoft.com/office/powerpoint/2010/main" val="1499776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F5D92-DE36-ABDA-2B4C-7BBE6ADF57C1}"/>
              </a:ext>
            </a:extLst>
          </p:cNvPr>
          <p:cNvSpPr>
            <a:spLocks noGrp="1"/>
          </p:cNvSpPr>
          <p:nvPr>
            <p:ph type="title"/>
          </p:nvPr>
        </p:nvSpPr>
        <p:spPr/>
        <p:txBody>
          <a:bodyPr/>
          <a:lstStyle/>
          <a:p>
            <a:r>
              <a:rPr lang="en-GB" b="1" dirty="0"/>
              <a:t>Can trees save the world?</a:t>
            </a:r>
            <a:endParaRPr lang="en-GB" dirty="0"/>
          </a:p>
        </p:txBody>
      </p:sp>
      <p:pic>
        <p:nvPicPr>
          <p:cNvPr id="5" name="Content Placeholder 4">
            <a:extLst>
              <a:ext uri="{FF2B5EF4-FFF2-40B4-BE49-F238E27FC236}">
                <a16:creationId xmlns:a16="http://schemas.microsoft.com/office/drawing/2014/main" id="{A6122E64-4274-611D-39C5-4A5C445E7A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48731" y="1078210"/>
            <a:ext cx="5629476" cy="4806668"/>
          </a:xfrm>
          <a:prstGeom prst="roundRect">
            <a:avLst/>
          </a:prstGeom>
        </p:spPr>
      </p:pic>
    </p:spTree>
    <p:extLst>
      <p:ext uri="{BB962C8B-B14F-4D97-AF65-F5344CB8AC3E}">
        <p14:creationId xmlns:p14="http://schemas.microsoft.com/office/powerpoint/2010/main" val="4055896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1717-CCAC-D0BE-7AFA-6E454516ECCE}"/>
              </a:ext>
            </a:extLst>
          </p:cNvPr>
          <p:cNvSpPr>
            <a:spLocks noGrp="1"/>
          </p:cNvSpPr>
          <p:nvPr>
            <p:ph type="title"/>
          </p:nvPr>
        </p:nvSpPr>
        <p:spPr/>
        <p:txBody>
          <a:bodyPr/>
          <a:lstStyle/>
          <a:p>
            <a:r>
              <a:rPr lang="en-GB" b="1" dirty="0"/>
              <a:t>Can trees save the world?</a:t>
            </a:r>
          </a:p>
        </p:txBody>
      </p:sp>
      <p:pic>
        <p:nvPicPr>
          <p:cNvPr id="7" name="Picture 6" descr="A picture containing outdoor, tree, plant&#10;&#10;Description automatically generated">
            <a:extLst>
              <a:ext uri="{FF2B5EF4-FFF2-40B4-BE49-F238E27FC236}">
                <a16:creationId xmlns:a16="http://schemas.microsoft.com/office/drawing/2014/main" id="{8E866167-06D8-6936-97CD-F9214B163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16" y="1264132"/>
            <a:ext cx="3111952" cy="4149268"/>
          </a:xfrm>
          <a:prstGeom prst="roundRect">
            <a:avLst/>
          </a:prstGeom>
        </p:spPr>
      </p:pic>
      <p:pic>
        <p:nvPicPr>
          <p:cNvPr id="9" name="Picture 8" descr="A picture containing tree, outdoor, ground, forest&#10;&#10;Description automatically generated">
            <a:extLst>
              <a:ext uri="{FF2B5EF4-FFF2-40B4-BE49-F238E27FC236}">
                <a16:creationId xmlns:a16="http://schemas.microsoft.com/office/drawing/2014/main" id="{BC93B022-E0AF-FE93-A920-054F5D9DA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4583" y="1264132"/>
            <a:ext cx="3132492" cy="4176656"/>
          </a:xfrm>
          <a:prstGeom prst="roundRect">
            <a:avLst/>
          </a:prstGeom>
        </p:spPr>
      </p:pic>
      <p:sp>
        <p:nvSpPr>
          <p:cNvPr id="13" name="TextBox 12">
            <a:extLst>
              <a:ext uri="{FF2B5EF4-FFF2-40B4-BE49-F238E27FC236}">
                <a16:creationId xmlns:a16="http://schemas.microsoft.com/office/drawing/2014/main" id="{655BDEC9-DB15-F4F1-E2BF-DC2F6FA07723}"/>
              </a:ext>
            </a:extLst>
          </p:cNvPr>
          <p:cNvSpPr txBox="1"/>
          <p:nvPr/>
        </p:nvSpPr>
        <p:spPr>
          <a:xfrm>
            <a:off x="3389868" y="3894590"/>
            <a:ext cx="2527205" cy="1200329"/>
          </a:xfrm>
          <a:prstGeom prst="rect">
            <a:avLst/>
          </a:prstGeom>
          <a:noFill/>
        </p:spPr>
        <p:txBody>
          <a:bodyPr wrap="square" rtlCol="0">
            <a:spAutoFit/>
          </a:bodyPr>
          <a:lstStyle/>
          <a:p>
            <a:r>
              <a:rPr lang="en-GB" sz="2400" dirty="0"/>
              <a:t>Dendrometers  around different trees</a:t>
            </a:r>
          </a:p>
        </p:txBody>
      </p:sp>
      <p:sp>
        <p:nvSpPr>
          <p:cNvPr id="3" name="Oval 2"/>
          <p:cNvSpPr/>
          <p:nvPr/>
        </p:nvSpPr>
        <p:spPr>
          <a:xfrm>
            <a:off x="1347020" y="2467898"/>
            <a:ext cx="1248696" cy="688258"/>
          </a:xfrm>
          <a:prstGeom prst="ellipse">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43200" rIns="180000" bIns="90000" rtlCol="0" anchor="t" anchorCtr="0">
            <a:normAutofit fontScale="92500" lnSpcReduction="20000"/>
          </a:bodyPr>
          <a:lstStyle/>
          <a:p>
            <a:pPr algn="l">
              <a:spcBef>
                <a:spcPts val="1000"/>
              </a:spcBef>
            </a:pPr>
            <a:endParaRPr lang="en-GB" sz="2800" dirty="0" err="1">
              <a:solidFill>
                <a:schemeClr val="bg1"/>
              </a:solidFill>
            </a:endParaRPr>
          </a:p>
        </p:txBody>
      </p:sp>
      <p:sp>
        <p:nvSpPr>
          <p:cNvPr id="4" name="Oval 3"/>
          <p:cNvSpPr/>
          <p:nvPr/>
        </p:nvSpPr>
        <p:spPr>
          <a:xfrm>
            <a:off x="6882581" y="2630843"/>
            <a:ext cx="786580" cy="599768"/>
          </a:xfrm>
          <a:prstGeom prst="ellipse">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43200" rIns="180000" bIns="90000" rtlCol="0" anchor="t" anchorCtr="0">
            <a:normAutofit fontScale="77500" lnSpcReduction="20000"/>
          </a:bodyPr>
          <a:lstStyle/>
          <a:p>
            <a:pPr algn="l">
              <a:spcBef>
                <a:spcPts val="1000"/>
              </a:spcBef>
            </a:pPr>
            <a:endParaRPr lang="en-GB" sz="2800" dirty="0" err="1">
              <a:solidFill>
                <a:schemeClr val="bg1"/>
              </a:solidFill>
            </a:endParaRPr>
          </a:p>
        </p:txBody>
      </p:sp>
    </p:spTree>
    <p:extLst>
      <p:ext uri="{BB962C8B-B14F-4D97-AF65-F5344CB8AC3E}">
        <p14:creationId xmlns:p14="http://schemas.microsoft.com/office/powerpoint/2010/main" val="3138662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263D9-7F95-A4BA-1C3D-F630F0B47856}"/>
              </a:ext>
            </a:extLst>
          </p:cNvPr>
          <p:cNvSpPr>
            <a:spLocks noGrp="1"/>
          </p:cNvSpPr>
          <p:nvPr>
            <p:ph type="title"/>
          </p:nvPr>
        </p:nvSpPr>
        <p:spPr>
          <a:xfrm>
            <a:off x="455464" y="369094"/>
            <a:ext cx="7886700" cy="526298"/>
          </a:xfrm>
        </p:spPr>
        <p:txBody>
          <a:bodyPr/>
          <a:lstStyle/>
          <a:p>
            <a:r>
              <a:rPr lang="en-GB" b="1" dirty="0"/>
              <a:t>Can trees save the world?</a:t>
            </a:r>
            <a:endParaRPr lang="en-GB" dirty="0"/>
          </a:p>
        </p:txBody>
      </p:sp>
      <p:pic>
        <p:nvPicPr>
          <p:cNvPr id="5" name="Content Placeholder 4" descr="A picture containing text, outdoor, building, ground&#10;&#10;Description automatically generated">
            <a:extLst>
              <a:ext uri="{FF2B5EF4-FFF2-40B4-BE49-F238E27FC236}">
                <a16:creationId xmlns:a16="http://schemas.microsoft.com/office/drawing/2014/main" id="{B40B14CF-705E-DDA9-159D-0A4881C3D3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1073" y="1262774"/>
            <a:ext cx="3256421" cy="4341896"/>
          </a:xfrm>
          <a:prstGeom prst="roundRect">
            <a:avLst/>
          </a:prstGeom>
        </p:spPr>
      </p:pic>
      <p:pic>
        <p:nvPicPr>
          <p:cNvPr id="7" name="Picture 6" descr="A picture containing text, building, outdoor, brick&#10;&#10;Description automatically generated">
            <a:extLst>
              <a:ext uri="{FF2B5EF4-FFF2-40B4-BE49-F238E27FC236}">
                <a16:creationId xmlns:a16="http://schemas.microsoft.com/office/drawing/2014/main" id="{9511867B-12B5-4D29-0FC4-1319B7B217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5742" y="1262774"/>
            <a:ext cx="3256422" cy="4341896"/>
          </a:xfrm>
          <a:prstGeom prst="roundRect">
            <a:avLst/>
          </a:prstGeom>
        </p:spPr>
      </p:pic>
    </p:spTree>
    <p:extLst>
      <p:ext uri="{BB962C8B-B14F-4D97-AF65-F5344CB8AC3E}">
        <p14:creationId xmlns:p14="http://schemas.microsoft.com/office/powerpoint/2010/main" val="1117170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36285" y="1179872"/>
            <a:ext cx="8458653" cy="46507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3200" rIns="180000" bIns="90000" rtlCol="0" anchor="t" anchorCtr="0">
            <a:normAutofit/>
          </a:bodyPr>
          <a:lstStyle/>
          <a:p>
            <a:pPr algn="l">
              <a:spcBef>
                <a:spcPts val="1000"/>
              </a:spcBef>
            </a:pPr>
            <a:endParaRPr lang="en-GB" sz="2800" dirty="0" err="1">
              <a:solidFill>
                <a:schemeClr val="bg1"/>
              </a:solidFill>
            </a:endParaRPr>
          </a:p>
        </p:txBody>
      </p:sp>
      <p:sp>
        <p:nvSpPr>
          <p:cNvPr id="2" name="Title 1">
            <a:extLst>
              <a:ext uri="{FF2B5EF4-FFF2-40B4-BE49-F238E27FC236}">
                <a16:creationId xmlns:a16="http://schemas.microsoft.com/office/drawing/2014/main" id="{73D81011-0AFF-C18A-2211-A4F34957174A}"/>
              </a:ext>
            </a:extLst>
          </p:cNvPr>
          <p:cNvSpPr>
            <a:spLocks noGrp="1"/>
          </p:cNvSpPr>
          <p:nvPr>
            <p:ph type="title"/>
          </p:nvPr>
        </p:nvSpPr>
        <p:spPr/>
        <p:txBody>
          <a:bodyPr/>
          <a:lstStyle/>
          <a:p>
            <a:r>
              <a:rPr lang="en-GB" b="1" dirty="0"/>
              <a:t>Can trees save the world?</a:t>
            </a:r>
          </a:p>
        </p:txBody>
      </p:sp>
      <p:pic>
        <p:nvPicPr>
          <p:cNvPr id="7" name="Picture 6">
            <a:extLst>
              <a:ext uri="{FF2B5EF4-FFF2-40B4-BE49-F238E27FC236}">
                <a16:creationId xmlns:a16="http://schemas.microsoft.com/office/drawing/2014/main" id="{2343C82D-1957-6114-B562-EB21B0C8CC33}"/>
              </a:ext>
            </a:extLst>
          </p:cNvPr>
          <p:cNvPicPr>
            <a:picLocks noChangeAspect="1"/>
          </p:cNvPicPr>
          <p:nvPr/>
        </p:nvPicPr>
        <p:blipFill>
          <a:blip r:embed="rId3"/>
          <a:stretch>
            <a:fillRect/>
          </a:stretch>
        </p:blipFill>
        <p:spPr>
          <a:xfrm>
            <a:off x="754241" y="1484903"/>
            <a:ext cx="7618455" cy="4050658"/>
          </a:xfrm>
          <a:prstGeom prst="rect">
            <a:avLst/>
          </a:prstGeom>
        </p:spPr>
      </p:pic>
    </p:spTree>
    <p:extLst>
      <p:ext uri="{BB962C8B-B14F-4D97-AF65-F5344CB8AC3E}">
        <p14:creationId xmlns:p14="http://schemas.microsoft.com/office/powerpoint/2010/main" val="3449245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814"/>
            <a:ext cx="9144000" cy="6474023"/>
          </a:xfrm>
          <a:prstGeom prst="rect">
            <a:avLst/>
          </a:prstGeom>
        </p:spPr>
      </p:pic>
    </p:spTree>
    <p:extLst>
      <p:ext uri="{BB962C8B-B14F-4D97-AF65-F5344CB8AC3E}">
        <p14:creationId xmlns:p14="http://schemas.microsoft.com/office/powerpoint/2010/main" val="3451408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07923" y="1106017"/>
            <a:ext cx="7806812" cy="47883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3200" rIns="180000" bIns="90000" rtlCol="0" anchor="t" anchorCtr="0">
            <a:normAutofit/>
          </a:bodyPr>
          <a:lstStyle/>
          <a:p>
            <a:pPr algn="l">
              <a:spcBef>
                <a:spcPts val="1000"/>
              </a:spcBef>
            </a:pPr>
            <a:endParaRPr lang="en-GB" sz="2800" dirty="0" err="1">
              <a:solidFill>
                <a:schemeClr val="bg1"/>
              </a:solidFill>
            </a:endParaRPr>
          </a:p>
        </p:txBody>
      </p:sp>
      <p:sp>
        <p:nvSpPr>
          <p:cNvPr id="2" name="Title 1">
            <a:extLst>
              <a:ext uri="{FF2B5EF4-FFF2-40B4-BE49-F238E27FC236}">
                <a16:creationId xmlns:a16="http://schemas.microsoft.com/office/drawing/2014/main" id="{BD57A877-A2BC-B67D-6A0C-9B8038C9D286}"/>
              </a:ext>
            </a:extLst>
          </p:cNvPr>
          <p:cNvSpPr>
            <a:spLocks noGrp="1"/>
          </p:cNvSpPr>
          <p:nvPr>
            <p:ph type="title"/>
          </p:nvPr>
        </p:nvSpPr>
        <p:spPr/>
        <p:txBody>
          <a:bodyPr/>
          <a:lstStyle/>
          <a:p>
            <a:r>
              <a:rPr lang="en-GB" b="1" dirty="0"/>
              <a:t>Can trees save the world?</a:t>
            </a:r>
          </a:p>
        </p:txBody>
      </p:sp>
      <p:pic>
        <p:nvPicPr>
          <p:cNvPr id="9" name="Picture 8" descr="Chart, line chart&#10;&#10;Description automatically generated">
            <a:extLst>
              <a:ext uri="{FF2B5EF4-FFF2-40B4-BE49-F238E27FC236}">
                <a16:creationId xmlns:a16="http://schemas.microsoft.com/office/drawing/2014/main" id="{1AE7827D-0C00-B052-F830-97438800DB7F}"/>
              </a:ext>
            </a:extLst>
          </p:cNvPr>
          <p:cNvPicPr>
            <a:picLocks noChangeAspect="1"/>
          </p:cNvPicPr>
          <p:nvPr/>
        </p:nvPicPr>
        <p:blipFill>
          <a:blip r:embed="rId3"/>
          <a:stretch>
            <a:fillRect/>
          </a:stretch>
        </p:blipFill>
        <p:spPr>
          <a:xfrm>
            <a:off x="1485713" y="1218305"/>
            <a:ext cx="6251232" cy="4563732"/>
          </a:xfrm>
          <a:prstGeom prst="rect">
            <a:avLst/>
          </a:prstGeom>
        </p:spPr>
      </p:pic>
    </p:spTree>
    <p:extLst>
      <p:ext uri="{BB962C8B-B14F-4D97-AF65-F5344CB8AC3E}">
        <p14:creationId xmlns:p14="http://schemas.microsoft.com/office/powerpoint/2010/main" val="3676684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425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29205-F33B-605B-F67E-16A2C9F26F8A}"/>
              </a:ext>
            </a:extLst>
          </p:cNvPr>
          <p:cNvSpPr>
            <a:spLocks noGrp="1"/>
          </p:cNvSpPr>
          <p:nvPr>
            <p:ph type="title"/>
          </p:nvPr>
        </p:nvSpPr>
        <p:spPr/>
        <p:txBody>
          <a:bodyPr/>
          <a:lstStyle/>
          <a:p>
            <a:r>
              <a:rPr lang="en-GB" b="1" dirty="0"/>
              <a:t>Breeding bacteria</a:t>
            </a:r>
            <a:endParaRPr lang="en-GB" dirty="0"/>
          </a:p>
        </p:txBody>
      </p:sp>
      <p:pic>
        <p:nvPicPr>
          <p:cNvPr id="5" name="Content Placeholder 4" descr="A close up of a flower&#10;&#10;Description automatically generated with medium confidence">
            <a:extLst>
              <a:ext uri="{FF2B5EF4-FFF2-40B4-BE49-F238E27FC236}">
                <a16:creationId xmlns:a16="http://schemas.microsoft.com/office/drawing/2014/main" id="{0EA0F827-1F42-08E4-8546-F8074CD1AA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1800" y="967625"/>
            <a:ext cx="7323338" cy="4882894"/>
          </a:xfrm>
          <a:prstGeom prst="roundRect">
            <a:avLst/>
          </a:prstGeom>
        </p:spPr>
      </p:pic>
    </p:spTree>
    <p:extLst>
      <p:ext uri="{BB962C8B-B14F-4D97-AF65-F5344CB8AC3E}">
        <p14:creationId xmlns:p14="http://schemas.microsoft.com/office/powerpoint/2010/main" val="1886666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B1E7E-43DF-E398-352F-FE787140720D}"/>
              </a:ext>
            </a:extLst>
          </p:cNvPr>
          <p:cNvSpPr>
            <a:spLocks noGrp="1"/>
          </p:cNvSpPr>
          <p:nvPr>
            <p:ph type="title"/>
          </p:nvPr>
        </p:nvSpPr>
        <p:spPr>
          <a:xfrm>
            <a:off x="438869" y="296534"/>
            <a:ext cx="7886700" cy="526298"/>
          </a:xfrm>
        </p:spPr>
        <p:txBody>
          <a:bodyPr/>
          <a:lstStyle/>
          <a:p>
            <a:r>
              <a:rPr lang="en-GB" b="1" dirty="0"/>
              <a:t>Breeding bacteria</a:t>
            </a:r>
          </a:p>
        </p:txBody>
      </p:sp>
      <p:pic>
        <p:nvPicPr>
          <p:cNvPr id="5" name="Content Placeholder 4" descr="A purple flower on a plant&#10;&#10;Description automatically generated with medium confidence">
            <a:extLst>
              <a:ext uri="{FF2B5EF4-FFF2-40B4-BE49-F238E27FC236}">
                <a16:creationId xmlns:a16="http://schemas.microsoft.com/office/drawing/2014/main" id="{202857B8-F666-E20F-3B7F-C815125FD3B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2836" y="891658"/>
            <a:ext cx="7452733" cy="4969918"/>
          </a:xfrm>
          <a:prstGeom prst="roundRect">
            <a:avLst/>
          </a:prstGeom>
        </p:spPr>
      </p:pic>
    </p:spTree>
    <p:extLst>
      <p:ext uri="{BB962C8B-B14F-4D97-AF65-F5344CB8AC3E}">
        <p14:creationId xmlns:p14="http://schemas.microsoft.com/office/powerpoint/2010/main" val="32169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C3D2E-3671-0801-9B45-4F0205834A9C}"/>
              </a:ext>
            </a:extLst>
          </p:cNvPr>
          <p:cNvSpPr>
            <a:spLocks noGrp="1"/>
          </p:cNvSpPr>
          <p:nvPr>
            <p:ph type="title"/>
          </p:nvPr>
        </p:nvSpPr>
        <p:spPr/>
        <p:txBody>
          <a:bodyPr/>
          <a:lstStyle/>
          <a:p>
            <a:r>
              <a:rPr lang="en-GB" b="1" dirty="0"/>
              <a:t>Breeding bacteria</a:t>
            </a:r>
            <a:endParaRPr lang="en-GB" dirty="0"/>
          </a:p>
        </p:txBody>
      </p:sp>
      <p:pic>
        <p:nvPicPr>
          <p:cNvPr id="9" name="Picture 8" descr="A field of purple flowers&#10;&#10;Description automatically generated with medium confidence">
            <a:extLst>
              <a:ext uri="{FF2B5EF4-FFF2-40B4-BE49-F238E27FC236}">
                <a16:creationId xmlns:a16="http://schemas.microsoft.com/office/drawing/2014/main" id="{DB73CEDA-DA1A-3B85-5C16-54F674801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68" y="1197517"/>
            <a:ext cx="4498913" cy="3000740"/>
          </a:xfrm>
          <a:prstGeom prst="roundRect">
            <a:avLst/>
          </a:prstGeom>
        </p:spPr>
      </p:pic>
      <p:pic>
        <p:nvPicPr>
          <p:cNvPr id="7" name="Content Placeholder 6" descr="A close up of purple flowers&#10;&#10;Description automatically generated with medium confidence">
            <a:extLst>
              <a:ext uri="{FF2B5EF4-FFF2-40B4-BE49-F238E27FC236}">
                <a16:creationId xmlns:a16="http://schemas.microsoft.com/office/drawing/2014/main" id="{D28BAD88-9F89-02F7-4850-7CC8C7462E0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33066" y="2697887"/>
            <a:ext cx="4693012" cy="3130202"/>
          </a:xfrm>
          <a:prstGeom prst="roundRect">
            <a:avLst/>
          </a:prstGeom>
        </p:spPr>
      </p:pic>
    </p:spTree>
    <p:extLst>
      <p:ext uri="{BB962C8B-B14F-4D97-AF65-F5344CB8AC3E}">
        <p14:creationId xmlns:p14="http://schemas.microsoft.com/office/powerpoint/2010/main" val="4267213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29149-FF55-BBB5-B71B-50937A816AD9}"/>
              </a:ext>
            </a:extLst>
          </p:cNvPr>
          <p:cNvSpPr>
            <a:spLocks noGrp="1"/>
          </p:cNvSpPr>
          <p:nvPr>
            <p:ph type="title"/>
          </p:nvPr>
        </p:nvSpPr>
        <p:spPr/>
        <p:txBody>
          <a:bodyPr/>
          <a:lstStyle/>
          <a:p>
            <a:r>
              <a:rPr lang="en-GB" b="1" dirty="0"/>
              <a:t>Breeding bacteria</a:t>
            </a:r>
            <a:endParaRPr lang="en-GB" dirty="0"/>
          </a:p>
        </p:txBody>
      </p:sp>
      <p:pic>
        <p:nvPicPr>
          <p:cNvPr id="2050" name="Picture 2" descr="https://upload.wikimedia.org/wikipedia/commons/2/20/Nitrogen-fixing_nodules_in_the_roots_of_legum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052" y="1191037"/>
            <a:ext cx="6654834" cy="4435473"/>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280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A2AF6-2F1B-840B-2FEB-D8F5C332BBB1}"/>
              </a:ext>
            </a:extLst>
          </p:cNvPr>
          <p:cNvSpPr>
            <a:spLocks noGrp="1"/>
          </p:cNvSpPr>
          <p:nvPr>
            <p:ph type="title"/>
          </p:nvPr>
        </p:nvSpPr>
        <p:spPr/>
        <p:txBody>
          <a:bodyPr/>
          <a:lstStyle/>
          <a:p>
            <a:r>
              <a:rPr lang="en-GB" b="1" dirty="0"/>
              <a:t>Cleaning up explosives</a:t>
            </a:r>
          </a:p>
        </p:txBody>
      </p:sp>
      <p:pic>
        <p:nvPicPr>
          <p:cNvPr id="6" name="Content Placeholder 5">
            <a:extLst>
              <a:ext uri="{FF2B5EF4-FFF2-40B4-BE49-F238E27FC236}">
                <a16:creationId xmlns:a16="http://schemas.microsoft.com/office/drawing/2014/main" id="{968F62BE-40E9-2688-2CE5-1E245205AAD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10100" y="1178721"/>
            <a:ext cx="2993307" cy="4489962"/>
          </a:xfrm>
          <a:prstGeom prst="roundRect">
            <a:avLst/>
          </a:prstGeom>
          <a:noFill/>
          <a:ln>
            <a:no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333375" y="1739966"/>
            <a:ext cx="4489963" cy="3367472"/>
          </a:xfrm>
          <a:prstGeom prst="roundRect">
            <a:avLst/>
          </a:prstGeom>
        </p:spPr>
      </p:pic>
    </p:spTree>
    <p:extLst>
      <p:ext uri="{BB962C8B-B14F-4D97-AF65-F5344CB8AC3E}">
        <p14:creationId xmlns:p14="http://schemas.microsoft.com/office/powerpoint/2010/main" val="2244830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EAB8-13F7-EDAC-A08A-2C266BE4BF45}"/>
              </a:ext>
            </a:extLst>
          </p:cNvPr>
          <p:cNvSpPr>
            <a:spLocks noGrp="1"/>
          </p:cNvSpPr>
          <p:nvPr>
            <p:ph type="title"/>
          </p:nvPr>
        </p:nvSpPr>
        <p:spPr/>
        <p:txBody>
          <a:bodyPr/>
          <a:lstStyle/>
          <a:p>
            <a:r>
              <a:rPr lang="en-GB" b="1" dirty="0"/>
              <a:t>Cleaning up explosives</a:t>
            </a:r>
            <a:endParaRPr lang="en-GB" dirty="0"/>
          </a:p>
        </p:txBody>
      </p:sp>
      <p:pic>
        <p:nvPicPr>
          <p:cNvPr id="1026" name="Picture 2" descr="https://upload.wikimedia.org/wikipedia/commons/thumb/7/79/Panicum_virgatum_Parc_floral.JPG/2281px-Panicum_virgatum_Parc_flor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858" y="1281950"/>
            <a:ext cx="4969222" cy="446162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651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Cleaning up explosives</a:t>
            </a:r>
          </a:p>
        </p:txBody>
      </p:sp>
      <p:sp>
        <p:nvSpPr>
          <p:cNvPr id="8" name="Shape 348"/>
          <p:cNvSpPr txBox="1">
            <a:spLocks noChangeArrowheads="1"/>
          </p:cNvSpPr>
          <p:nvPr/>
        </p:nvSpPr>
        <p:spPr bwMode="auto">
          <a:xfrm>
            <a:off x="598266" y="3317308"/>
            <a:ext cx="1478596" cy="52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SzPct val="75000"/>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SzPct val="80000"/>
              <a:buFont typeface="Wingdings" panose="05000000000000000000" pitchFamily="2" charset="2"/>
              <a:buChar char="t"/>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SzPct val="100000"/>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spcBef>
                <a:spcPct val="0"/>
              </a:spcBef>
              <a:buClr>
                <a:srgbClr val="000000"/>
              </a:buClr>
              <a:buSzPct val="25000"/>
              <a:buFont typeface="Arial" panose="020B0604020202020204" pitchFamily="34" charset="0"/>
              <a:buNone/>
            </a:pPr>
            <a:r>
              <a:rPr lang="en-US" altLang="en-US" sz="2800" b="0" dirty="0">
                <a:solidFill>
                  <a:srgbClr val="000000"/>
                </a:solidFill>
                <a:cs typeface="Arial" panose="020B0604020202020204" pitchFamily="34" charset="0"/>
                <a:sym typeface="Arial" panose="020B0604020202020204" pitchFamily="34" charset="0"/>
              </a:rPr>
              <a:t>Planting</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1326" y="1166226"/>
            <a:ext cx="3771073" cy="2216943"/>
          </a:xfrm>
          <a:prstGeom prst="round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3757" y="3761431"/>
            <a:ext cx="3102475" cy="2183189"/>
          </a:xfrm>
          <a:prstGeom prst="round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92098" y="994579"/>
            <a:ext cx="3200981" cy="2388590"/>
          </a:xfrm>
          <a:prstGeom prst="roundRect">
            <a:avLst/>
          </a:prstGeom>
        </p:spPr>
      </p:pic>
      <p:sp>
        <p:nvSpPr>
          <p:cNvPr id="13" name="Shape 348"/>
          <p:cNvSpPr txBox="1">
            <a:spLocks noChangeArrowheads="1"/>
          </p:cNvSpPr>
          <p:nvPr/>
        </p:nvSpPr>
        <p:spPr bwMode="auto">
          <a:xfrm>
            <a:off x="5759341" y="3410123"/>
            <a:ext cx="3604434" cy="52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SzPct val="75000"/>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SzPct val="80000"/>
              <a:buFont typeface="Wingdings" panose="05000000000000000000" pitchFamily="2" charset="2"/>
              <a:buChar char="t"/>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SzPct val="100000"/>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spcBef>
                <a:spcPct val="0"/>
              </a:spcBef>
              <a:buClr>
                <a:srgbClr val="000000"/>
              </a:buClr>
              <a:buSzPct val="25000"/>
              <a:buFont typeface="Arial" panose="020B0604020202020204" pitchFamily="34" charset="0"/>
              <a:buNone/>
            </a:pPr>
            <a:r>
              <a:rPr lang="en-US" altLang="en-US" sz="2800" b="0" dirty="0">
                <a:solidFill>
                  <a:srgbClr val="000000"/>
                </a:solidFill>
                <a:cs typeface="Arial" panose="020B0604020202020204" pitchFamily="34" charset="0"/>
                <a:sym typeface="Arial" panose="020B0604020202020204" pitchFamily="34" charset="0"/>
              </a:rPr>
              <a:t>Taking samples for analysis</a:t>
            </a:r>
          </a:p>
        </p:txBody>
      </p:sp>
      <p:sp>
        <p:nvSpPr>
          <p:cNvPr id="14" name="Shape 348"/>
          <p:cNvSpPr txBox="1">
            <a:spLocks noChangeArrowheads="1"/>
          </p:cNvSpPr>
          <p:nvPr/>
        </p:nvSpPr>
        <p:spPr bwMode="auto">
          <a:xfrm>
            <a:off x="5496232" y="5415696"/>
            <a:ext cx="2327494" cy="52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SzPct val="75000"/>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SzPct val="80000"/>
              <a:buFont typeface="Wingdings" panose="05000000000000000000" pitchFamily="2" charset="2"/>
              <a:buChar char="t"/>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SzPct val="100000"/>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spcBef>
                <a:spcPct val="0"/>
              </a:spcBef>
              <a:buClr>
                <a:srgbClr val="000000"/>
              </a:buClr>
              <a:buSzPct val="25000"/>
              <a:buFont typeface="Arial" panose="020B0604020202020204" pitchFamily="34" charset="0"/>
              <a:buNone/>
            </a:pPr>
            <a:r>
              <a:rPr lang="en-US" altLang="en-US" sz="2800" b="0" dirty="0">
                <a:solidFill>
                  <a:srgbClr val="000000"/>
                </a:solidFill>
                <a:cs typeface="Arial" panose="020B0604020202020204" pitchFamily="34" charset="0"/>
                <a:sym typeface="Arial" panose="020B0604020202020204" pitchFamily="34" charset="0"/>
              </a:rPr>
              <a:t>View of plot </a:t>
            </a:r>
          </a:p>
        </p:txBody>
      </p:sp>
    </p:spTree>
    <p:extLst>
      <p:ext uri="{BB962C8B-B14F-4D97-AF65-F5344CB8AC3E}">
        <p14:creationId xmlns:p14="http://schemas.microsoft.com/office/powerpoint/2010/main" val="1228708117"/>
      </p:ext>
    </p:extLst>
  </p:cSld>
  <p:clrMapOvr>
    <a:masterClrMapping/>
  </p:clrMapOvr>
</p:sld>
</file>

<file path=ppt/theme/theme1.xml><?xml version="1.0" encoding="utf-8"?>
<a:theme xmlns:a="http://schemas.openxmlformats.org/drawingml/2006/main" name="SAPS">
  <a:themeElements>
    <a:clrScheme name="SAPS">
      <a:dk1>
        <a:srgbClr val="002209"/>
      </a:dk1>
      <a:lt1>
        <a:srgbClr val="FFFFFF"/>
      </a:lt1>
      <a:dk2>
        <a:srgbClr val="4E9846"/>
      </a:dk2>
      <a:lt2>
        <a:srgbClr val="F3F3F6"/>
      </a:lt2>
      <a:accent1>
        <a:srgbClr val="A2CF6D"/>
      </a:accent1>
      <a:accent2>
        <a:srgbClr val="B5E38C"/>
      </a:accent2>
      <a:accent3>
        <a:srgbClr val="D9ED92"/>
      </a:accent3>
      <a:accent4>
        <a:srgbClr val="5B9BD5"/>
      </a:accent4>
      <a:accent5>
        <a:srgbClr val="184E77"/>
      </a:accent5>
      <a:accent6>
        <a:srgbClr val="007856"/>
      </a:accent6>
      <a:hlink>
        <a:srgbClr val="007856"/>
      </a:hlink>
      <a:folHlink>
        <a:srgbClr val="00785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180000" tIns="43200" rIns="180000" bIns="90000" rtlCol="0" anchor="t" anchorCtr="0">
        <a:normAutofit fontScale="85000" lnSpcReduction="10000"/>
      </a:bodyPr>
      <a:lstStyle>
        <a:defPPr algn="l">
          <a:spcBef>
            <a:spcPts val="1000"/>
          </a:spcBef>
          <a:defRPr sz="28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spcBef>
            <a:spcPts val="1000"/>
          </a:spcBef>
          <a:defRPr sz="2800" dirty="0" err="1" smtClean="0"/>
        </a:defPPr>
      </a:lstStyle>
    </a:txDef>
  </a:objectDefaults>
  <a:extraClrSchemeLst/>
  <a:extLst>
    <a:ext uri="{05A4C25C-085E-4340-85A3-A5531E510DB2}">
      <thm15:themeFamily xmlns:thm15="http://schemas.microsoft.com/office/thememl/2012/main" name="SAPS" id="{2826B37E-707E-1E45-A56F-B8EFA83FA1DA}" vid="{14993DF1-C52D-D64E-ABFF-941E22484C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4" ma:contentTypeDescription="Create a new document." ma:contentTypeScope="" ma:versionID="6e0761fb5403073ed6c9e0230868e940">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4c3c2815ddce23b600af5000d2f90e71"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E6D238-D271-4A28-B988-7D1EC307164F}">
  <ds:schemaRefs>
    <ds:schemaRef ds:uri="http://schemas.microsoft.com/sharepoint/v3/contenttype/forms"/>
  </ds:schemaRefs>
</ds:datastoreItem>
</file>

<file path=customXml/itemProps2.xml><?xml version="1.0" encoding="utf-8"?>
<ds:datastoreItem xmlns:ds="http://schemas.openxmlformats.org/officeDocument/2006/customXml" ds:itemID="{2D5051FB-D316-4922-8DE0-6A63E7082FF5}"/>
</file>

<file path=docProps/app.xml><?xml version="1.0" encoding="utf-8"?>
<Properties xmlns="http://schemas.openxmlformats.org/officeDocument/2006/extended-properties" xmlns:vt="http://schemas.openxmlformats.org/officeDocument/2006/docPropsVTypes">
  <Template>SAPS</Template>
  <TotalTime>2036</TotalTime>
  <Words>1761</Words>
  <Application>Microsoft Office PowerPoint</Application>
  <PresentationFormat>On-screen Show (4:3)</PresentationFormat>
  <Paragraphs>102</Paragraphs>
  <Slides>21</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SAPS</vt:lpstr>
      <vt:lpstr>PlantPower  Amazing plants</vt:lpstr>
      <vt:lpstr>PowerPoint Presentation</vt:lpstr>
      <vt:lpstr>Breeding bacteria</vt:lpstr>
      <vt:lpstr>Breeding bacteria</vt:lpstr>
      <vt:lpstr>Breeding bacteria</vt:lpstr>
      <vt:lpstr>Breeding bacteria</vt:lpstr>
      <vt:lpstr>Cleaning up explosives</vt:lpstr>
      <vt:lpstr>Cleaning up explosives</vt:lpstr>
      <vt:lpstr>Cleaning up explosives</vt:lpstr>
      <vt:lpstr>Cleaning up explosives</vt:lpstr>
      <vt:lpstr>Drugs in nectar</vt:lpstr>
      <vt:lpstr>Drugs in nectar</vt:lpstr>
      <vt:lpstr>Drugs in nectar</vt:lpstr>
      <vt:lpstr>Can trees save the world?</vt:lpstr>
      <vt:lpstr>Can trees save the world?</vt:lpstr>
      <vt:lpstr>Can trees save the world?</vt:lpstr>
      <vt:lpstr>Can trees save the world?</vt:lpstr>
      <vt:lpstr>Can trees save the world?</vt:lpstr>
      <vt:lpstr>Can trees save the world?</vt:lpstr>
      <vt:lpstr>Can trees save the world?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SAPS</dc:creator>
  <cp:lastModifiedBy>Alex Jenkin (she/her)</cp:lastModifiedBy>
  <cp:revision>76</cp:revision>
  <dcterms:created xsi:type="dcterms:W3CDTF">2023-03-06T10:32:31Z</dcterms:created>
  <dcterms:modified xsi:type="dcterms:W3CDTF">2023-09-29T16:32:29Z</dcterms:modified>
</cp:coreProperties>
</file>